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2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2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361" r:id="rId3"/>
    <p:sldId id="268" r:id="rId4"/>
    <p:sldId id="343" r:id="rId5"/>
    <p:sldId id="269" r:id="rId6"/>
    <p:sldId id="346" r:id="rId7"/>
    <p:sldId id="342" r:id="rId8"/>
    <p:sldId id="347" r:id="rId9"/>
    <p:sldId id="349" r:id="rId10"/>
    <p:sldId id="348" r:id="rId11"/>
    <p:sldId id="350" r:id="rId12"/>
    <p:sldId id="351" r:id="rId13"/>
    <p:sldId id="352" r:id="rId14"/>
    <p:sldId id="354" r:id="rId15"/>
    <p:sldId id="355" r:id="rId16"/>
    <p:sldId id="356" r:id="rId17"/>
    <p:sldId id="357" r:id="rId18"/>
    <p:sldId id="358" r:id="rId19"/>
    <p:sldId id="359" r:id="rId20"/>
    <p:sldId id="360" r:id="rId21"/>
    <p:sldId id="278" r:id="rId22"/>
    <p:sldId id="283" r:id="rId23"/>
    <p:sldId id="337" r:id="rId24"/>
    <p:sldId id="336" r:id="rId25"/>
  </p:sldIdLst>
  <p:sldSz cx="9144000" cy="6858000" type="screen4x3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68" autoAdjust="0"/>
    <p:restoredTop sz="94609"/>
  </p:normalViewPr>
  <p:slideViewPr>
    <p:cSldViewPr>
      <p:cViewPr varScale="1">
        <p:scale>
          <a:sx n="65" d="100"/>
          <a:sy n="65" d="100"/>
        </p:scale>
        <p:origin x="1300" y="4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F5903-CBA5-4619-8105-03D53EA4706C}" type="datetimeFigureOut">
              <a:rPr lang="fi-FI" smtClean="0"/>
              <a:t>26.11.2018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90E75-DCBA-4356-9132-96518FE166C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8558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90E75-DCBA-4356-9132-96518FE166C2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70224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90E75-DCBA-4356-9132-96518FE166C2}" type="slidenum">
              <a:rPr lang="fi-FI" smtClean="0"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61982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Aloitetaan koko</a:t>
            </a:r>
            <a:r>
              <a:rPr lang="fi-FI" baseline="0" dirty="0">
                <a:solidFill>
                  <a:srgbClr val="FF0000"/>
                </a:solidFill>
              </a:rPr>
              <a:t> seminaari palkitsemalla Marja vuoden vikellysteosta (Kipa + Lahden kisojen järjestäminen)! (Pea hoitaa lahjan)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90E75-DCBA-4356-9132-96518FE166C2}" type="slidenum">
              <a:rPr lang="fi-FI" smtClean="0"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77345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90E75-DCBA-4356-9132-96518FE166C2}" type="slidenum">
              <a:rPr lang="fi-FI" smtClean="0"/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25346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90E75-DCBA-4356-9132-96518FE166C2}" type="slidenum">
              <a:rPr lang="fi-FI" smtClean="0"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7797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Aloitetaan koko</a:t>
            </a:r>
            <a:r>
              <a:rPr lang="fi-FI" baseline="0" dirty="0">
                <a:solidFill>
                  <a:srgbClr val="FF0000"/>
                </a:solidFill>
              </a:rPr>
              <a:t> seminaari palkitsemalla Marja vuoden vikellysteosta (Kipa + Lahden kisojen järjestäminen)! (Pea hoitaa lahjan)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90E75-DCBA-4356-9132-96518FE166C2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4236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90E75-DCBA-4356-9132-96518FE166C2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5868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Aloitetaan koko</a:t>
            </a:r>
            <a:r>
              <a:rPr lang="fi-FI" baseline="0" dirty="0">
                <a:solidFill>
                  <a:srgbClr val="FF0000"/>
                </a:solidFill>
              </a:rPr>
              <a:t> seminaari palkitsemalla Marja vuoden vikellysteosta (Kipa + Lahden kisojen järjestäminen)! (Pea hoitaa lahjan)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90E75-DCBA-4356-9132-96518FE166C2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3250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90E75-DCBA-4356-9132-96518FE166C2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57730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90E75-DCBA-4356-9132-96518FE166C2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6391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90E75-DCBA-4356-9132-96518FE166C2}" type="slidenum">
              <a:rPr lang="fi-FI" smtClean="0"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1744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90E75-DCBA-4356-9132-96518FE166C2}" type="slidenum">
              <a:rPr lang="fi-FI" smtClean="0"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93936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90E75-DCBA-4356-9132-96518FE166C2}" type="slidenum">
              <a:rPr lang="fi-FI" smtClean="0"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4890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0150-F80E-44D2-A0C5-375FD1B4D6F0}" type="datetimeFigureOut">
              <a:rPr lang="fi-FI" smtClean="0"/>
              <a:pPr/>
              <a:t>26.11.2018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4EB5-476B-46DF-B7AD-ED522D47853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0150-F80E-44D2-A0C5-375FD1B4D6F0}" type="datetimeFigureOut">
              <a:rPr lang="fi-FI" smtClean="0"/>
              <a:pPr/>
              <a:t>26.11.2018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4EB5-476B-46DF-B7AD-ED522D47853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0150-F80E-44D2-A0C5-375FD1B4D6F0}" type="datetimeFigureOut">
              <a:rPr lang="fi-FI" smtClean="0"/>
              <a:pPr/>
              <a:t>26.11.2018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4EB5-476B-46DF-B7AD-ED522D47853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RL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SRL_PPT_Etusivu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0150-F80E-44D2-A0C5-375FD1B4D6F0}" type="datetimeFigureOut">
              <a:rPr lang="fi-FI" smtClean="0"/>
              <a:pPr/>
              <a:t>26.11.2018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4EB5-476B-46DF-B7AD-ED522D478539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Otsikko 1"/>
          <p:cNvSpPr txBox="1">
            <a:spLocks/>
          </p:cNvSpPr>
          <p:nvPr/>
        </p:nvSpPr>
        <p:spPr>
          <a:xfrm>
            <a:off x="838200" y="22828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Alaotsikko 2"/>
          <p:cNvSpPr>
            <a:spLocks noGrp="1"/>
          </p:cNvSpPr>
          <p:nvPr>
            <p:ph type="subTitle" idx="1"/>
          </p:nvPr>
        </p:nvSpPr>
        <p:spPr>
          <a:xfrm>
            <a:off x="1524000" y="4038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0" name="Dian numeron paikkamerkki 5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228D98-8852-44BD-BF79-4194EC32CCB5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charset="0"/>
                <a:ea typeface="ヒラギノ角ゴ Pro W3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charset="0"/>
              <a:ea typeface="ヒラギノ角ゴ Pro W3" charset="-128"/>
              <a:cs typeface="+mn-cs"/>
            </a:endParaRPr>
          </a:p>
        </p:txBody>
      </p:sp>
      <p:sp>
        <p:nvSpPr>
          <p:cNvPr id="9" name="Otsikko 8"/>
          <p:cNvSpPr>
            <a:spLocks noGrp="1"/>
          </p:cNvSpPr>
          <p:nvPr>
            <p:ph type="title"/>
          </p:nvPr>
        </p:nvSpPr>
        <p:spPr>
          <a:xfrm>
            <a:off x="687600" y="2131200"/>
            <a:ext cx="7772400" cy="1468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0150-F80E-44D2-A0C5-375FD1B4D6F0}" type="datetimeFigureOut">
              <a:rPr lang="fi-FI" smtClean="0"/>
              <a:pPr/>
              <a:t>26.11.2018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4EB5-476B-46DF-B7AD-ED522D47853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0150-F80E-44D2-A0C5-375FD1B4D6F0}" type="datetimeFigureOut">
              <a:rPr lang="fi-FI" smtClean="0"/>
              <a:pPr/>
              <a:t>26.11.2018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4EB5-476B-46DF-B7AD-ED522D47853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0150-F80E-44D2-A0C5-375FD1B4D6F0}" type="datetimeFigureOut">
              <a:rPr lang="fi-FI" smtClean="0"/>
              <a:pPr/>
              <a:t>26.11.2018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4EB5-476B-46DF-B7AD-ED522D47853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0150-F80E-44D2-A0C5-375FD1B4D6F0}" type="datetimeFigureOut">
              <a:rPr lang="fi-FI" smtClean="0"/>
              <a:pPr/>
              <a:t>26.11.2018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4EB5-476B-46DF-B7AD-ED522D47853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0150-F80E-44D2-A0C5-375FD1B4D6F0}" type="datetimeFigureOut">
              <a:rPr lang="fi-FI" smtClean="0"/>
              <a:pPr/>
              <a:t>26.11.2018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4EB5-476B-46DF-B7AD-ED522D47853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0150-F80E-44D2-A0C5-375FD1B4D6F0}" type="datetimeFigureOut">
              <a:rPr lang="fi-FI" smtClean="0"/>
              <a:pPr/>
              <a:t>26.11.2018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4EB5-476B-46DF-B7AD-ED522D47853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0150-F80E-44D2-A0C5-375FD1B4D6F0}" type="datetimeFigureOut">
              <a:rPr lang="fi-FI" smtClean="0"/>
              <a:pPr/>
              <a:t>26.11.2018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4EB5-476B-46DF-B7AD-ED522D47853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0150-F80E-44D2-A0C5-375FD1B4D6F0}" type="datetimeFigureOut">
              <a:rPr lang="fi-FI" smtClean="0"/>
              <a:pPr/>
              <a:t>26.11.2018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84EB5-476B-46DF-B7AD-ED522D478539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SRL_PPT_sivu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C0150-F80E-44D2-A0C5-375FD1B4D6F0}" type="datetimeFigureOut">
              <a:rPr lang="fi-FI" smtClean="0"/>
              <a:pPr/>
              <a:t>26.11.2018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84EB5-476B-46DF-B7AD-ED522D478539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Scandic Marina 24.11.2018</a:t>
            </a:r>
          </a:p>
          <a:p>
            <a:r>
              <a:rPr lang="fi-FI" dirty="0"/>
              <a:t>Helsinki</a:t>
            </a:r>
          </a:p>
          <a:p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Vikellyksen lajiseminaari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B-juniorien ranking, osa II</a:t>
            </a:r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8926954"/>
              </p:ext>
            </p:extLst>
          </p:nvPr>
        </p:nvGraphicFramePr>
        <p:xfrm>
          <a:off x="457200" y="1124744"/>
          <a:ext cx="8229599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NIMI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YHT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KANGASALA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SALA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PIEKSÄMÄKI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TAMPERE SM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KARJAA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Roosa Liljavirta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Elina Kärki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Ida Palin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Iida-Maija Talo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Inkeri Sävilammi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Molly Wickholm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Salla Koskinen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Stiina Pajunen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Elvi Tiihonen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Greta Sohlberg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Emmi Poikonen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Ronja Ruti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Tuulia Skippari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Viivi Silvast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922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A-lasten ranking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4772444"/>
              </p:ext>
            </p:extLst>
          </p:nvPr>
        </p:nvGraphicFramePr>
        <p:xfrm>
          <a:off x="457200" y="1600200"/>
          <a:ext cx="8229600" cy="396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NIMI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YHT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KANGASALA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BUDAPEST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PEZINOK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FLYINGE 1*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FLYINGE 2*/3*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RUGBY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PIEKSÄMÄKI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TAMPERE SM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LAHOLM PM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KARJAA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Saaga Bäck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61,5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19,5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Helmi Heikkinen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57,5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16,5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Nea Suihkonen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43,5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10,5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Elli Postareff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Ronja Alanko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Daniela Malmberg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Ada Myllärinen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Pinja Nykänen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Roosa Männistö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761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A-juniorien ranking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2103401"/>
              </p:ext>
            </p:extLst>
          </p:nvPr>
        </p:nvGraphicFramePr>
        <p:xfrm>
          <a:off x="457200" y="1122336"/>
          <a:ext cx="82296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NIMI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YHT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KANGASALA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BUDAPEST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PEZINOK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FLYINGE 1*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FLYINGE 2*/3*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KAPOSVAR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SALA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PIEKSÄMÄKI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TAMPERE SM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LAHOLM PM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Lotta Merinen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Hanna Pikkuhookana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87,5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22,5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Anna Kivistö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68,5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19,5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Jessica Laxén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55,5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16,5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26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Vuokko Toivanen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30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Matilda Mankinen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39,5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10,5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Vilma Männistö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27,5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13,5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Enni Rautanen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23,5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13,5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Aada Järvinen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Moona Bäck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Ilona Saarela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656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A-joukkueiden ranking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588459"/>
              </p:ext>
            </p:extLst>
          </p:nvPr>
        </p:nvGraphicFramePr>
        <p:xfrm>
          <a:off x="457200" y="1600200"/>
          <a:ext cx="8229600" cy="1871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NIMI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YHT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KANGASALA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SALA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KRUMKE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FLYINGE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PIEKSÄMÄKI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TAMPERE SM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LAHOLM PM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AG Team Calitos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27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STAR Junior Team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Senior Team Finland / Team Showman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031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Vikellyksen maajoukkue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cs typeface="Calibri"/>
              </a:rPr>
              <a:t>A-juniorit: Lotta Merinen, Hanna </a:t>
            </a:r>
            <a:r>
              <a:rPr lang="fi-FI" dirty="0" err="1">
                <a:cs typeface="Calibri"/>
              </a:rPr>
              <a:t>Pikkuhookana</a:t>
            </a:r>
            <a:r>
              <a:rPr lang="fi-FI" dirty="0">
                <a:cs typeface="Calibri"/>
              </a:rPr>
              <a:t>, Anna Kivistö, Vuokko Toivanen</a:t>
            </a:r>
          </a:p>
          <a:p>
            <a:r>
              <a:rPr lang="fi-FI" dirty="0">
                <a:cs typeface="Calibri"/>
              </a:rPr>
              <a:t>A-lapset: Pinja Nykänen, </a:t>
            </a:r>
            <a:r>
              <a:rPr lang="fi-FI" dirty="0" err="1">
                <a:cs typeface="Calibri"/>
              </a:rPr>
              <a:t>Aada</a:t>
            </a:r>
            <a:r>
              <a:rPr lang="fi-FI" dirty="0">
                <a:cs typeface="Calibri"/>
              </a:rPr>
              <a:t> Myllärinen, Elli </a:t>
            </a:r>
            <a:r>
              <a:rPr lang="fi-FI" dirty="0" err="1">
                <a:cs typeface="Calibri"/>
              </a:rPr>
              <a:t>Postareff</a:t>
            </a:r>
            <a:r>
              <a:rPr lang="fi-FI" dirty="0">
                <a:cs typeface="Calibri"/>
              </a:rPr>
              <a:t>, Saaga Bäck, Ronja Alanko</a:t>
            </a:r>
          </a:p>
          <a:p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4071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Valmennusrenkaat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cs typeface="Calibri"/>
              </a:rPr>
              <a:t>A-kehitysrengas: Matilda Mankinen, Nea Suihkonen, </a:t>
            </a:r>
            <a:r>
              <a:rPr lang="fi-FI" dirty="0" err="1">
                <a:cs typeface="Calibri"/>
              </a:rPr>
              <a:t>Daniela</a:t>
            </a:r>
            <a:r>
              <a:rPr lang="fi-FI" dirty="0">
                <a:cs typeface="Calibri"/>
              </a:rPr>
              <a:t> Malmberg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6706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Mestaruuskilpailut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PM Tanskassa 27.6 – 30.6.2019</a:t>
            </a:r>
          </a:p>
          <a:p>
            <a:r>
              <a:rPr lang="fi-FI" dirty="0" err="1"/>
              <a:t>Ermelo</a:t>
            </a:r>
            <a:r>
              <a:rPr lang="fi-FI" dirty="0"/>
              <a:t> 24.7. – 28.7.2019</a:t>
            </a:r>
            <a:endParaRPr lang="fi-FI" dirty="0">
              <a:cs typeface="Calibri"/>
            </a:endParaRPr>
          </a:p>
          <a:p>
            <a:pPr lvl="1"/>
            <a:r>
              <a:rPr lang="fi-FI" dirty="0"/>
              <a:t>Juniori MM</a:t>
            </a:r>
          </a:p>
          <a:p>
            <a:pPr lvl="1"/>
            <a:r>
              <a:rPr lang="fi-FI" dirty="0"/>
              <a:t>Seniori EM</a:t>
            </a:r>
          </a:p>
          <a:p>
            <a:endParaRPr lang="fi-FI" dirty="0"/>
          </a:p>
          <a:p>
            <a:r>
              <a:rPr lang="fi-FI" dirty="0"/>
              <a:t>Valinnat tekee valintaryhmä:</a:t>
            </a:r>
          </a:p>
          <a:p>
            <a:pPr lvl="1"/>
            <a:r>
              <a:rPr lang="fi-FI" dirty="0" err="1"/>
              <a:t>Pea</a:t>
            </a:r>
            <a:r>
              <a:rPr lang="fi-FI" dirty="0"/>
              <a:t>, Monika, Mimmi</a:t>
            </a:r>
          </a:p>
          <a:p>
            <a:pPr marL="457200" lvl="1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83480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Valintakriteerit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Juniorijoukkueiden valintakriteerit</a:t>
            </a:r>
          </a:p>
          <a:p>
            <a:pPr lvl="1"/>
            <a:r>
              <a:rPr lang="fi-FI" dirty="0">
                <a:cs typeface="Calibri"/>
              </a:rPr>
              <a:t>Näyttöjä useammasta kisasta</a:t>
            </a:r>
          </a:p>
          <a:p>
            <a:pPr lvl="1"/>
            <a:r>
              <a:rPr lang="fi-FI" dirty="0">
                <a:cs typeface="Calibri"/>
              </a:rPr>
              <a:t>Mahdollisesti </a:t>
            </a:r>
            <a:r>
              <a:rPr lang="fi-FI" dirty="0" err="1">
                <a:cs typeface="Calibri"/>
              </a:rPr>
              <a:t>Flyinge</a:t>
            </a:r>
            <a:r>
              <a:rPr lang="fi-FI" dirty="0">
                <a:cs typeface="Calibri"/>
              </a:rPr>
              <a:t> ja </a:t>
            </a:r>
            <a:r>
              <a:rPr lang="fi-FI" dirty="0" err="1" smtClean="0">
                <a:cs typeface="Calibri"/>
              </a:rPr>
              <a:t>Niihama</a:t>
            </a:r>
            <a:endParaRPr lang="fi-FI" dirty="0" smtClean="0">
              <a:cs typeface="Calibri"/>
            </a:endParaRPr>
          </a:p>
          <a:p>
            <a:pPr lvl="1"/>
            <a:r>
              <a:rPr lang="fi-FI" dirty="0" smtClean="0">
                <a:cs typeface="Calibri"/>
              </a:rPr>
              <a:t>Tarkemmat valintakriteerit julkaistaan mahd. pian</a:t>
            </a:r>
            <a:endParaRPr lang="fi-FI" dirty="0">
              <a:cs typeface="Calibri"/>
            </a:endParaRPr>
          </a:p>
          <a:p>
            <a:pPr marL="457200" lvl="1" indent="0">
              <a:buNone/>
            </a:pPr>
            <a:endParaRPr lang="fi-FI" dirty="0">
              <a:cs typeface="Calibri"/>
            </a:endParaRPr>
          </a:p>
          <a:p>
            <a:r>
              <a:rPr lang="fi-FI" dirty="0">
                <a:cs typeface="Calibri"/>
              </a:rPr>
              <a:t>Junioriyksinvikeltäjien valintakriteerit</a:t>
            </a:r>
          </a:p>
          <a:p>
            <a:pPr lvl="1"/>
            <a:r>
              <a:rPr lang="fi-FI" dirty="0" smtClean="0">
                <a:cs typeface="Calibri"/>
              </a:rPr>
              <a:t>Julkaistaan </a:t>
            </a:r>
            <a:r>
              <a:rPr lang="fi-FI" dirty="0">
                <a:cs typeface="Calibri"/>
              </a:rPr>
              <a:t>mahdollisimman pian</a:t>
            </a:r>
          </a:p>
        </p:txBody>
      </p:sp>
    </p:spTree>
    <p:extLst>
      <p:ext uri="{BB962C8B-B14F-4D97-AF65-F5344CB8AC3E}">
        <p14:creationId xmlns:p14="http://schemas.microsoft.com/office/powerpoint/2010/main" val="1200042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53285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None/>
            </a:pPr>
            <a:r>
              <a:rPr lang="fi-FI" sz="1600" dirty="0"/>
              <a:t>	</a:t>
            </a:r>
          </a:p>
          <a:p>
            <a:pPr>
              <a:spcBef>
                <a:spcPts val="1200"/>
              </a:spcBef>
              <a:buNone/>
            </a:pPr>
            <a:endParaRPr lang="fi-FI" sz="1600" dirty="0"/>
          </a:p>
          <a:p>
            <a:pPr>
              <a:spcBef>
                <a:spcPts val="1200"/>
              </a:spcBef>
              <a:buNone/>
            </a:pPr>
            <a:endParaRPr lang="fi-FI" sz="1600" dirty="0"/>
          </a:p>
          <a:p>
            <a:pPr>
              <a:spcBef>
                <a:spcPts val="1200"/>
              </a:spcBef>
              <a:buNone/>
            </a:pPr>
            <a:endParaRPr lang="fi-FI" sz="1600" dirty="0"/>
          </a:p>
          <a:p>
            <a:pPr>
              <a:spcBef>
                <a:spcPts val="1200"/>
              </a:spcBef>
              <a:buNone/>
            </a:pPr>
            <a:r>
              <a:rPr lang="fi-FI" sz="4800" dirty="0"/>
              <a:t> </a:t>
            </a:r>
            <a:r>
              <a:rPr lang="fi-FI" sz="3600" dirty="0"/>
              <a:t>Sääntömuutokset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536" y="2708920"/>
            <a:ext cx="7704856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300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b="1" dirty="0"/>
              <a:t>Sääntömuutokset 2019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dirty="0"/>
              <a:t>B-tasolla saa kilpailla vasemmassa tai oikeassa kierroksessa, </a:t>
            </a:r>
            <a:r>
              <a:rPr lang="fi-FI" sz="2400" dirty="0" smtClean="0"/>
              <a:t>myötä laukassa</a:t>
            </a:r>
            <a:r>
              <a:rPr lang="fi-FI" sz="2400" dirty="0"/>
              <a:t>. </a:t>
            </a:r>
            <a:r>
              <a:rPr lang="fi-FI" sz="2400" dirty="0" smtClean="0"/>
              <a:t>Perusliikkeet tehdään oikeassa kierroksessa peilikuvana.</a:t>
            </a:r>
            <a:endParaRPr lang="fi-FI" sz="2400" dirty="0"/>
          </a:p>
          <a:p>
            <a:r>
              <a:rPr lang="fi-FI" sz="2400" dirty="0" smtClean="0"/>
              <a:t>Juniorit tekevät 2019 lähtien takaa-alastulon sijaan lankun ensimmäisen osan. (KV-sääntöihin </a:t>
            </a:r>
            <a:r>
              <a:rPr lang="fi-FI" sz="2400" dirty="0"/>
              <a:t>Jr2</a:t>
            </a:r>
            <a:r>
              <a:rPr lang="fi-FI" sz="2400" dirty="0" smtClean="0"/>
              <a:t>*)</a:t>
            </a:r>
          </a:p>
          <a:p>
            <a:r>
              <a:rPr lang="fi-FI" sz="2400" dirty="0" smtClean="0"/>
              <a:t>Uudet </a:t>
            </a:r>
            <a:r>
              <a:rPr lang="fi-FI" sz="2400" dirty="0"/>
              <a:t>tekniset liikkeet</a:t>
            </a:r>
          </a:p>
          <a:p>
            <a:pPr lvl="1"/>
            <a:r>
              <a:rPr lang="fi-FI" sz="2000" dirty="0"/>
              <a:t>”Hyppy olkaseisontaan hevosen selkään”</a:t>
            </a:r>
          </a:p>
          <a:p>
            <a:pPr lvl="1"/>
            <a:r>
              <a:rPr lang="fi-FI" sz="2000" dirty="0" smtClean="0"/>
              <a:t>”Kyynärvarsiseisonta</a:t>
            </a:r>
            <a:r>
              <a:rPr lang="fi-FI" sz="2000" dirty="0"/>
              <a:t>”</a:t>
            </a:r>
            <a:endParaRPr lang="fi-FI" sz="2000" dirty="0">
              <a:cs typeface="Calibri"/>
            </a:endParaRPr>
          </a:p>
          <a:p>
            <a:pPr marL="0" indent="0">
              <a:buNone/>
            </a:pP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389132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b="1" dirty="0"/>
              <a:t>Mennyt kausi 2018</a:t>
            </a:r>
            <a:endParaRPr lang="en-US" sz="2400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532859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1200"/>
              </a:spcBef>
              <a:buNone/>
            </a:pPr>
            <a:r>
              <a:rPr lang="fi-FI" sz="1600" dirty="0"/>
              <a:t> 	</a:t>
            </a:r>
            <a:r>
              <a:rPr lang="fi-FI" sz="2300" b="1" dirty="0"/>
              <a:t>V</a:t>
            </a:r>
            <a:r>
              <a:rPr lang="fi-FI" sz="2400" b="1" dirty="0"/>
              <a:t>uoden 2018 saavutuksia vikellyksessä</a:t>
            </a:r>
            <a:endParaRPr lang="fi-FI" sz="2400" dirty="0"/>
          </a:p>
          <a:p>
            <a:pPr>
              <a:spcBef>
                <a:spcPts val="1200"/>
              </a:spcBef>
              <a:buFontTx/>
              <a:buChar char="-"/>
            </a:pPr>
            <a:r>
              <a:rPr lang="fi-FI" sz="2400" dirty="0"/>
              <a:t>Lotan, Hannan ja Annan osallistumiset EM-kisaan</a:t>
            </a:r>
          </a:p>
          <a:p>
            <a:pPr>
              <a:spcBef>
                <a:spcPts val="1200"/>
              </a:spcBef>
              <a:buFontTx/>
              <a:buChar char="-"/>
            </a:pPr>
            <a:r>
              <a:rPr lang="fi-FI" sz="2400" dirty="0"/>
              <a:t>Suomalaisten menestys PM-kisassa</a:t>
            </a:r>
          </a:p>
          <a:p>
            <a:pPr>
              <a:spcBef>
                <a:spcPts val="1200"/>
              </a:spcBef>
              <a:buFontTx/>
              <a:buChar char="-"/>
            </a:pPr>
            <a:r>
              <a:rPr lang="fi-FI" sz="2400" dirty="0"/>
              <a:t>Runsaasti kisoja ja koulutuksia</a:t>
            </a:r>
            <a:endParaRPr lang="fi-FI" sz="2400" dirty="0">
              <a:latin typeface="Calibri"/>
              <a:cs typeface="+mn-ea"/>
            </a:endParaRPr>
          </a:p>
          <a:p>
            <a:pPr>
              <a:spcBef>
                <a:spcPts val="1200"/>
              </a:spcBef>
              <a:buFontTx/>
              <a:buChar char="-"/>
            </a:pPr>
            <a:r>
              <a:rPr lang="en-US" sz="2400" dirty="0" err="1">
                <a:cs typeface="+mn-ea"/>
              </a:rPr>
              <a:t>Suomalaiset</a:t>
            </a:r>
            <a:r>
              <a:rPr lang="en-US" sz="2400" dirty="0">
                <a:cs typeface="+mn-ea"/>
              </a:rPr>
              <a:t> </a:t>
            </a:r>
            <a:r>
              <a:rPr lang="en-US" sz="2400" dirty="0" err="1">
                <a:cs typeface="+mn-ea"/>
              </a:rPr>
              <a:t>aktiivisesti</a:t>
            </a:r>
            <a:r>
              <a:rPr lang="en-US" sz="2400" dirty="0">
                <a:cs typeface="+mn-ea"/>
              </a:rPr>
              <a:t> </a:t>
            </a:r>
            <a:r>
              <a:rPr lang="en-US" sz="2400" dirty="0" err="1">
                <a:cs typeface="+mn-ea"/>
              </a:rPr>
              <a:t>mukana</a:t>
            </a:r>
            <a:r>
              <a:rPr lang="en-US" sz="2400" dirty="0">
                <a:cs typeface="+mn-ea"/>
              </a:rPr>
              <a:t> ja </a:t>
            </a:r>
            <a:r>
              <a:rPr lang="en-US" sz="2400" dirty="0" err="1">
                <a:cs typeface="+mn-ea"/>
              </a:rPr>
              <a:t>myös</a:t>
            </a:r>
            <a:r>
              <a:rPr lang="en-US" sz="2400" dirty="0">
                <a:cs typeface="+mn-ea"/>
              </a:rPr>
              <a:t> </a:t>
            </a:r>
            <a:r>
              <a:rPr lang="en-US" sz="2400" dirty="0" err="1">
                <a:cs typeface="+mn-ea"/>
              </a:rPr>
              <a:t>menestymässä</a:t>
            </a:r>
            <a:r>
              <a:rPr lang="en-US" sz="2400" dirty="0">
                <a:cs typeface="+mn-ea"/>
              </a:rPr>
              <a:t> </a:t>
            </a:r>
            <a:r>
              <a:rPr lang="en-US" sz="2400" dirty="0" err="1">
                <a:cs typeface="+mn-ea"/>
              </a:rPr>
              <a:t>kv-kisoissa</a:t>
            </a:r>
            <a:endParaRPr lang="fi-FI" sz="2400" dirty="0">
              <a:cs typeface="+mn-ea"/>
            </a:endParaRPr>
          </a:p>
          <a:p>
            <a:pPr>
              <a:spcBef>
                <a:spcPts val="1200"/>
              </a:spcBef>
              <a:buFontTx/>
              <a:buChar char="-"/>
            </a:pPr>
            <a:r>
              <a:rPr lang="en-US" sz="2400" dirty="0" err="1">
                <a:cs typeface="+mn-ea"/>
              </a:rPr>
              <a:t>Uusia</a:t>
            </a:r>
            <a:r>
              <a:rPr lang="en-US" sz="2400" dirty="0">
                <a:cs typeface="+mn-ea"/>
              </a:rPr>
              <a:t> </a:t>
            </a:r>
            <a:r>
              <a:rPr lang="en-US" sz="2400" dirty="0" err="1">
                <a:cs typeface="+mn-ea"/>
              </a:rPr>
              <a:t>harrastuspaikkoja</a:t>
            </a:r>
            <a:r>
              <a:rPr lang="en-US" dirty="0">
                <a:latin typeface="+mn-ea"/>
                <a:cs typeface="+mn-ea"/>
              </a:rPr>
              <a:t/>
            </a:r>
            <a:br>
              <a:rPr lang="en-US" dirty="0">
                <a:latin typeface="+mn-ea"/>
                <a:cs typeface="+mn-ea"/>
              </a:rPr>
            </a:br>
            <a:endParaRPr lang="fi-FI" sz="2300" dirty="0"/>
          </a:p>
          <a:p>
            <a:pPr marL="0" indent="0">
              <a:spcBef>
                <a:spcPts val="1200"/>
              </a:spcBef>
              <a:buNone/>
            </a:pPr>
            <a:endParaRPr lang="fi-FI" sz="2300" dirty="0"/>
          </a:p>
          <a:p>
            <a:pPr>
              <a:spcBef>
                <a:spcPts val="1200"/>
              </a:spcBef>
              <a:buNone/>
            </a:pPr>
            <a:endParaRPr lang="fi-FI" sz="2300" dirty="0"/>
          </a:p>
          <a:p>
            <a:pPr marL="0" indent="0">
              <a:spcBef>
                <a:spcPts val="1200"/>
              </a:spcBef>
              <a:buNone/>
            </a:pPr>
            <a:endParaRPr lang="fi-FI" sz="2300" dirty="0"/>
          </a:p>
          <a:p>
            <a:pPr>
              <a:spcBef>
                <a:spcPts val="1200"/>
              </a:spcBef>
              <a:buNone/>
            </a:pPr>
            <a:endParaRPr lang="fi-FI" dirty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8524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2400" b="1" dirty="0"/>
              <a:t/>
            </a:r>
            <a:br>
              <a:rPr lang="fi-FI" sz="2400" b="1" dirty="0"/>
            </a:br>
            <a:r>
              <a:rPr lang="fi-FI" sz="2400" b="1" dirty="0"/>
              <a:t>Tuomarikoulutus 2019 </a:t>
            </a:r>
            <a:br>
              <a:rPr lang="fi-FI" sz="2400" b="1" dirty="0"/>
            </a:br>
            <a:endParaRPr lang="en-US" sz="2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68760"/>
            <a:ext cx="8075240" cy="5589240"/>
          </a:xfrm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ts val="600"/>
              </a:spcBef>
              <a:defRPr/>
            </a:pPr>
            <a:endParaRPr lang="fi-FI" sz="2200" b="1" dirty="0"/>
          </a:p>
          <a:p>
            <a:pPr>
              <a:spcBef>
                <a:spcPts val="600"/>
              </a:spcBef>
              <a:defRPr/>
            </a:pPr>
            <a:r>
              <a:rPr lang="fi-FI" sz="2200" dirty="0"/>
              <a:t>Tuomarikokelaskoulutus, tuomaroinnin perusteet</a:t>
            </a:r>
            <a:endParaRPr lang="fi-FI" sz="2200" dirty="0">
              <a:cs typeface="Calibri"/>
            </a:endParaRPr>
          </a:p>
          <a:p>
            <a:pPr lvl="1">
              <a:spcBef>
                <a:spcPts val="600"/>
              </a:spcBef>
              <a:defRPr/>
            </a:pPr>
            <a:r>
              <a:rPr lang="fi-FI" sz="1800" dirty="0"/>
              <a:t>2 pv</a:t>
            </a:r>
          </a:p>
          <a:p>
            <a:pPr lvl="1">
              <a:spcBef>
                <a:spcPts val="600"/>
              </a:spcBef>
              <a:defRPr/>
            </a:pPr>
            <a:r>
              <a:rPr lang="fi-FI" sz="1800" dirty="0"/>
              <a:t>HHF käytännön harjoitusta</a:t>
            </a:r>
            <a:r>
              <a:rPr lang="fi-FI" sz="1800" dirty="0">
                <a:cs typeface="Calibri"/>
              </a:rPr>
              <a:t>?</a:t>
            </a:r>
          </a:p>
          <a:p>
            <a:pPr lvl="1">
              <a:spcBef>
                <a:spcPts val="600"/>
              </a:spcBef>
              <a:defRPr/>
            </a:pPr>
            <a:r>
              <a:rPr lang="fi-FI" sz="1800" dirty="0">
                <a:cs typeface="Calibri"/>
              </a:rPr>
              <a:t>Voidaan toteuttaa osittain 3.2. AG-tallilla järjestettävien käynti- / pukkikisojen yhteydessä</a:t>
            </a:r>
          </a:p>
          <a:p>
            <a:pPr marL="457200" lvl="1" indent="0">
              <a:spcBef>
                <a:spcPts val="600"/>
              </a:spcBef>
              <a:buNone/>
              <a:defRPr/>
            </a:pPr>
            <a:endParaRPr lang="fi-FI" sz="1800" dirty="0"/>
          </a:p>
          <a:p>
            <a:pPr lvl="0">
              <a:spcBef>
                <a:spcPts val="600"/>
              </a:spcBef>
              <a:defRPr/>
            </a:pPr>
            <a:r>
              <a:rPr lang="fi-FI" sz="2200" dirty="0"/>
              <a:t>Kertausta nykyisille tuomareille</a:t>
            </a:r>
          </a:p>
          <a:p>
            <a:pPr marL="457200" lvl="1" indent="0">
              <a:spcBef>
                <a:spcPts val="600"/>
              </a:spcBef>
              <a:buNone/>
              <a:defRPr/>
            </a:pPr>
            <a:endParaRPr lang="fi-FI" sz="1800" dirty="0"/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fi-FI" sz="2200" dirty="0"/>
              <a:t>	</a:t>
            </a:r>
            <a:r>
              <a:rPr lang="fi-FI" sz="2200" dirty="0">
                <a:cs typeface="Calibri"/>
              </a:rPr>
              <a:t/>
            </a:r>
            <a:br>
              <a:rPr lang="fi-FI" sz="2200" dirty="0">
                <a:cs typeface="Calibri"/>
              </a:rPr>
            </a:br>
            <a:r>
              <a:rPr lang="fi-FI" sz="2200" dirty="0"/>
              <a:t>  		 </a:t>
            </a:r>
            <a:r>
              <a:rPr lang="fi-FI" sz="2200" dirty="0">
                <a:cs typeface="Calibri"/>
              </a:rPr>
              <a:t/>
            </a:r>
            <a:br>
              <a:rPr lang="fi-FI" sz="2200" dirty="0">
                <a:cs typeface="Calibri"/>
              </a:rPr>
            </a:br>
            <a:r>
              <a:rPr lang="fi-FI" sz="2000" dirty="0"/>
              <a:t>	</a:t>
            </a:r>
            <a:r>
              <a:rPr lang="fi-FI" sz="2000" dirty="0">
                <a:cs typeface="Calibri"/>
              </a:rPr>
              <a:t/>
            </a:r>
            <a:br>
              <a:rPr lang="fi-FI" sz="2000" dirty="0">
                <a:cs typeface="Calibri"/>
              </a:rPr>
            </a:br>
            <a:r>
              <a:rPr lang="fi-FI" sz="2000" dirty="0">
                <a:cs typeface="Calibri"/>
              </a:rPr>
              <a:t/>
            </a:r>
            <a:br>
              <a:rPr lang="fi-FI" sz="2000" dirty="0">
                <a:cs typeface="Calibri"/>
              </a:rPr>
            </a:br>
            <a:r>
              <a:rPr lang="fi-FI" sz="2000" dirty="0">
                <a:cs typeface="Calibri"/>
              </a:rPr>
              <a:t/>
            </a:r>
            <a:br>
              <a:rPr lang="fi-FI" sz="2000" dirty="0">
                <a:cs typeface="Calibri"/>
              </a:rPr>
            </a:br>
            <a:r>
              <a:rPr lang="fi-FI" sz="2000" dirty="0"/>
              <a:t>	 	</a:t>
            </a:r>
            <a:endParaRPr lang="fi-FI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08963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b="1" dirty="0"/>
              <a:t>Vikellyskomitean kokoonpano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6938508" cy="4881562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>
              <a:buNone/>
            </a:pPr>
            <a:endParaRPr lang="fi-FI" sz="2600" dirty="0"/>
          </a:p>
          <a:p>
            <a:r>
              <a:rPr lang="fi-FI" sz="2600" dirty="0"/>
              <a:t>Tytti Nikunen (pj, säännöt, viestintä)</a:t>
            </a:r>
          </a:p>
          <a:p>
            <a:r>
              <a:rPr lang="fi-FI" sz="2600" dirty="0" err="1"/>
              <a:t>Aime</a:t>
            </a:r>
            <a:r>
              <a:rPr lang="fi-FI" sz="2600" dirty="0"/>
              <a:t> </a:t>
            </a:r>
            <a:r>
              <a:rPr lang="fi-FI" sz="2600" dirty="0" err="1"/>
              <a:t>Nederström</a:t>
            </a:r>
            <a:r>
              <a:rPr lang="fi-FI" sz="2600" dirty="0"/>
              <a:t>-Alanko (</a:t>
            </a:r>
            <a:r>
              <a:rPr lang="fi-FI" sz="2600" dirty="0" err="1"/>
              <a:t>mj</a:t>
            </a:r>
            <a:r>
              <a:rPr lang="fi-FI" sz="2600" dirty="0"/>
              <a:t>, aluevalmennus, koulutus)</a:t>
            </a:r>
          </a:p>
          <a:p>
            <a:r>
              <a:rPr lang="fi-FI" sz="2600" dirty="0"/>
              <a:t>Anni Järvelä (</a:t>
            </a:r>
            <a:r>
              <a:rPr lang="fi-FI" sz="2600" dirty="0" err="1"/>
              <a:t>mj</a:t>
            </a:r>
            <a:r>
              <a:rPr lang="fi-FI" sz="2600" dirty="0"/>
              <a:t>, aluevalmennus)</a:t>
            </a:r>
          </a:p>
          <a:p>
            <a:r>
              <a:rPr lang="fi-FI" sz="2600" dirty="0" err="1"/>
              <a:t>Karolina</a:t>
            </a:r>
            <a:r>
              <a:rPr lang="fi-FI" sz="2600" dirty="0"/>
              <a:t> Mimmi Wickholm (</a:t>
            </a:r>
            <a:r>
              <a:rPr lang="fi-FI" sz="2600" dirty="0">
                <a:latin typeface="Calibri"/>
                <a:cs typeface="+mn-ea"/>
              </a:rPr>
              <a:t>säännöt, yhteydet ulkomaille)</a:t>
            </a:r>
          </a:p>
          <a:p>
            <a:r>
              <a:rPr lang="en-US" sz="2600" dirty="0">
                <a:cs typeface="+mn-ea"/>
              </a:rPr>
              <a:t>Emma </a:t>
            </a:r>
            <a:r>
              <a:rPr lang="en-US" sz="2600" dirty="0" err="1">
                <a:cs typeface="+mn-ea"/>
              </a:rPr>
              <a:t>Pakkanen</a:t>
            </a:r>
            <a:r>
              <a:rPr lang="en-US" sz="2600" dirty="0"/>
              <a:t> (</a:t>
            </a:r>
            <a:r>
              <a:rPr lang="en-US" sz="2600" dirty="0" err="1"/>
              <a:t>mj</a:t>
            </a:r>
            <a:r>
              <a:rPr lang="en-US" sz="2600" dirty="0"/>
              <a:t>, </a:t>
            </a:r>
            <a:r>
              <a:rPr lang="en-US" sz="2600" dirty="0" err="1"/>
              <a:t>kv-kisaamisen</a:t>
            </a:r>
            <a:r>
              <a:rPr lang="en-US" sz="2600" dirty="0"/>
              <a:t> </a:t>
            </a:r>
            <a:r>
              <a:rPr lang="en-US" sz="2600" dirty="0" err="1"/>
              <a:t>tuki</a:t>
            </a:r>
            <a:r>
              <a:rPr lang="en-US" sz="2600" dirty="0"/>
              <a:t>, </a:t>
            </a:r>
            <a:r>
              <a:rPr lang="en-US" sz="2600" dirty="0" err="1"/>
              <a:t>viestintä</a:t>
            </a:r>
            <a:r>
              <a:rPr lang="en-US" sz="2600" dirty="0"/>
              <a:t>)</a:t>
            </a:r>
          </a:p>
          <a:p>
            <a:r>
              <a:rPr lang="en-US" sz="2600" dirty="0" err="1">
                <a:latin typeface="Calibri"/>
                <a:cs typeface="+mn-ea"/>
              </a:rPr>
              <a:t>Oona</a:t>
            </a:r>
            <a:r>
              <a:rPr lang="en-US" sz="2600" dirty="0">
                <a:latin typeface="Calibri"/>
                <a:cs typeface="+mn-ea"/>
              </a:rPr>
              <a:t> </a:t>
            </a:r>
            <a:r>
              <a:rPr lang="en-US" sz="2600" dirty="0" err="1">
                <a:latin typeface="Calibri"/>
                <a:cs typeface="+mn-ea"/>
              </a:rPr>
              <a:t>Pekkala</a:t>
            </a:r>
            <a:endParaRPr lang="en-US" sz="2600" dirty="0">
              <a:latin typeface="Calibri"/>
              <a:cs typeface="+mn-ea"/>
            </a:endParaRPr>
          </a:p>
          <a:p>
            <a:r>
              <a:rPr lang="en-US" sz="2600" dirty="0" err="1">
                <a:latin typeface="Calibri"/>
                <a:cs typeface="+mn-ea"/>
              </a:rPr>
              <a:t>Mervi</a:t>
            </a:r>
            <a:r>
              <a:rPr lang="en-US" sz="2600" dirty="0">
                <a:latin typeface="Calibri"/>
                <a:cs typeface="+mn-ea"/>
              </a:rPr>
              <a:t> </a:t>
            </a:r>
            <a:r>
              <a:rPr lang="en-US" sz="2600" dirty="0" err="1">
                <a:latin typeface="Calibri"/>
                <a:cs typeface="+mn-ea"/>
              </a:rPr>
              <a:t>Elg</a:t>
            </a:r>
            <a:endParaRPr lang="en-US" sz="2600" dirty="0">
              <a:latin typeface="Calibri"/>
              <a:cs typeface="+mn-ea"/>
            </a:endParaRPr>
          </a:p>
          <a:p>
            <a:r>
              <a:rPr lang="en-US" sz="2600" dirty="0" err="1">
                <a:latin typeface="Calibri"/>
                <a:cs typeface="+mn-ea"/>
              </a:rPr>
              <a:t>Mirva</a:t>
            </a:r>
            <a:r>
              <a:rPr lang="en-US" sz="2600" dirty="0">
                <a:latin typeface="Calibri"/>
                <a:cs typeface="+mn-ea"/>
              </a:rPr>
              <a:t> </a:t>
            </a:r>
            <a:r>
              <a:rPr lang="en-US" sz="2600" dirty="0" err="1">
                <a:latin typeface="Calibri"/>
                <a:cs typeface="+mn-ea"/>
              </a:rPr>
              <a:t>Martikainen</a:t>
            </a:r>
            <a:endParaRPr lang="en-US" sz="2600" dirty="0">
              <a:latin typeface="Calibri"/>
              <a:cs typeface="+mn-ea"/>
            </a:endParaRPr>
          </a:p>
          <a:p>
            <a:endParaRPr lang="en-US" sz="2300" dirty="0">
              <a:latin typeface="+mn-ea"/>
              <a:cs typeface="+mn-ea"/>
            </a:endParaRPr>
          </a:p>
          <a:p>
            <a:pPr marL="0" indent="0">
              <a:buNone/>
            </a:pPr>
            <a:r>
              <a:rPr lang="en-US" dirty="0">
                <a:latin typeface="+mn-ea"/>
                <a:cs typeface="+mn-ea"/>
              </a:rPr>
              <a:t/>
            </a:r>
            <a:br>
              <a:rPr lang="en-US" dirty="0">
                <a:latin typeface="+mn-ea"/>
                <a:cs typeface="+mn-ea"/>
              </a:rPr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60032" y="1844824"/>
            <a:ext cx="3240360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7018469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b="1" dirty="0">
                <a:cs typeface="Calibri"/>
              </a:rPr>
              <a:t>Muut asiat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532859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1200"/>
              </a:spcBef>
            </a:pPr>
            <a:r>
              <a:rPr lang="fi-FI" sz="2400" dirty="0"/>
              <a:t>Pekka Törmälä esittäytyi vikellysväelle</a:t>
            </a:r>
            <a:r>
              <a:rPr lang="fi-FI" sz="2400" dirty="0">
                <a:latin typeface="Calibri"/>
                <a:cs typeface="Calibri"/>
              </a:rPr>
              <a:t>, ja keskusteltiin liiton yleisistä linjauksista ja vikellyksestä lajina.</a:t>
            </a:r>
            <a:endParaRPr lang="fi-FI" sz="2300" dirty="0">
              <a:latin typeface="Calibri"/>
              <a:cs typeface="Calibri"/>
            </a:endParaRPr>
          </a:p>
          <a:p>
            <a:pPr>
              <a:spcBef>
                <a:spcPts val="1200"/>
              </a:spcBef>
            </a:pPr>
            <a:r>
              <a:rPr lang="fi-FI" sz="2400" dirty="0">
                <a:latin typeface="Calibri"/>
                <a:cs typeface="Calibri"/>
              </a:rPr>
              <a:t>Pohdittiin, miten saataisiin vikellystä paremmin näkyviin Hippoksessa, nyt ei ollut minkäänlaista mainintaa tämän vuoden PM-kilpailumenestyksestä.</a:t>
            </a:r>
            <a:endParaRPr lang="fi-FI" sz="2300" dirty="0">
              <a:latin typeface="Calibri"/>
              <a:cs typeface="Calibri"/>
            </a:endParaRPr>
          </a:p>
          <a:p>
            <a:pPr>
              <a:spcBef>
                <a:spcPts val="1200"/>
              </a:spcBef>
            </a:pPr>
            <a:r>
              <a:rPr lang="fi-FI" sz="2400" dirty="0">
                <a:latin typeface="Calibri"/>
                <a:cs typeface="Calibri"/>
              </a:rPr>
              <a:t>Uuden </a:t>
            </a:r>
            <a:r>
              <a:rPr lang="fi-FI" sz="2400" dirty="0" err="1">
                <a:latin typeface="Calibri"/>
                <a:cs typeface="Calibri"/>
              </a:rPr>
              <a:t>Kipan</a:t>
            </a:r>
            <a:r>
              <a:rPr lang="fi-FI" sz="2400" dirty="0">
                <a:latin typeface="Calibri"/>
                <a:cs typeface="Calibri"/>
              </a:rPr>
              <a:t> kehitystyöhön tarvitaan asiantuntijaa vikellyksen piiristä. Uutta järjestelmää kehitetään nollatilanteesta, ja nyt täytyy aktivoitua, jos haluaa välttää sudenkuopat.</a:t>
            </a:r>
          </a:p>
          <a:p>
            <a:pPr>
              <a:spcBef>
                <a:spcPts val="1200"/>
              </a:spcBef>
            </a:pPr>
            <a:r>
              <a:rPr lang="fi-FI" sz="2400" dirty="0">
                <a:latin typeface="Calibri"/>
                <a:cs typeface="Calibri"/>
              </a:rPr>
              <a:t/>
            </a:r>
            <a:br>
              <a:rPr lang="fi-FI" sz="2400" dirty="0">
                <a:latin typeface="Calibri"/>
                <a:cs typeface="Calibri"/>
              </a:rPr>
            </a:br>
            <a:endParaRPr lang="fi-FI" sz="2300">
              <a:cs typeface="Calibri"/>
            </a:endParaRPr>
          </a:p>
          <a:p>
            <a:pPr marL="0" indent="0">
              <a:spcBef>
                <a:spcPts val="1200"/>
              </a:spcBef>
              <a:buNone/>
            </a:pPr>
            <a:endParaRPr lang="fi-FI" sz="2300" dirty="0"/>
          </a:p>
          <a:p>
            <a:pPr>
              <a:spcBef>
                <a:spcPts val="1200"/>
              </a:spcBef>
              <a:buNone/>
            </a:pPr>
            <a:endParaRPr lang="fi-FI" sz="2300" dirty="0"/>
          </a:p>
          <a:p>
            <a:pPr marL="0" indent="0">
              <a:spcBef>
                <a:spcPts val="1200"/>
              </a:spcBef>
              <a:buNone/>
            </a:pPr>
            <a:endParaRPr lang="fi-FI" sz="2300" dirty="0"/>
          </a:p>
          <a:p>
            <a:pPr>
              <a:spcBef>
                <a:spcPts val="1200"/>
              </a:spcBef>
              <a:buNone/>
            </a:pPr>
            <a:endParaRPr lang="fi-FI" dirty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0457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b="1" dirty="0" err="1"/>
              <a:t>SRL:n</a:t>
            </a:r>
            <a:r>
              <a:rPr lang="fi-FI" sz="2400" b="1" dirty="0"/>
              <a:t> pääteema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48880"/>
            <a:ext cx="8064896" cy="35178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dirty="0">
                <a:cs typeface="Calibri"/>
              </a:rPr>
              <a:t>- Tehostetaan yhteistyötä mm. valmennusten järjestämisessä</a:t>
            </a:r>
            <a:endParaRPr lang="fi-FI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648719"/>
            <a:ext cx="4104456" cy="46166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 anchor="t">
            <a:spAutoFit/>
          </a:bodyPr>
          <a:lstStyle/>
          <a:p>
            <a:r>
              <a:rPr lang="fi-FI" sz="2400" b="1" dirty="0"/>
              <a:t>Yhdessä</a:t>
            </a:r>
            <a:endParaRPr lang="fi-FI" sz="2400" b="1" u="sng" dirty="0"/>
          </a:p>
        </p:txBody>
      </p:sp>
    </p:spTree>
    <p:extLst>
      <p:ext uri="{BB962C8B-B14F-4D97-AF65-F5344CB8AC3E}">
        <p14:creationId xmlns:p14="http://schemas.microsoft.com/office/powerpoint/2010/main" val="26841286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53285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None/>
            </a:pPr>
            <a:r>
              <a:rPr lang="fi-FI" sz="1600" dirty="0"/>
              <a:t>	</a:t>
            </a:r>
          </a:p>
          <a:p>
            <a:pPr>
              <a:spcBef>
                <a:spcPts val="1200"/>
              </a:spcBef>
              <a:buNone/>
            </a:pPr>
            <a:endParaRPr lang="fi-FI" sz="1600" dirty="0"/>
          </a:p>
          <a:p>
            <a:pPr>
              <a:spcBef>
                <a:spcPts val="1200"/>
              </a:spcBef>
              <a:buNone/>
            </a:pPr>
            <a:endParaRPr lang="fi-FI" sz="1600" dirty="0"/>
          </a:p>
          <a:p>
            <a:pPr>
              <a:spcBef>
                <a:spcPts val="1200"/>
              </a:spcBef>
              <a:buNone/>
            </a:pPr>
            <a:endParaRPr lang="fi-FI" sz="1600" dirty="0"/>
          </a:p>
          <a:p>
            <a:pPr algn="ctr">
              <a:spcBef>
                <a:spcPts val="1200"/>
              </a:spcBef>
              <a:buNone/>
            </a:pPr>
            <a:r>
              <a:rPr lang="fi-FI" sz="4800" dirty="0"/>
              <a:t> </a:t>
            </a:r>
            <a:r>
              <a:rPr lang="fi-FI" sz="5400" dirty="0"/>
              <a:t>KIITOS! 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536" y="2708920"/>
            <a:ext cx="7704856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1675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17809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 err="1"/>
              <a:t>Kotimaan</a:t>
            </a:r>
            <a:r>
              <a:rPr lang="en-US" sz="2400" b="1" dirty="0"/>
              <a:t> </a:t>
            </a:r>
            <a:r>
              <a:rPr lang="en-US" sz="2400" b="1" dirty="0" err="1"/>
              <a:t>kilpailujen</a:t>
            </a:r>
            <a:r>
              <a:rPr lang="en-US" sz="2400" b="1" dirty="0"/>
              <a:t> </a:t>
            </a:r>
            <a:r>
              <a:rPr lang="en-US" sz="2400" b="1" dirty="0" err="1"/>
              <a:t>kehitys</a:t>
            </a:r>
            <a:r>
              <a:rPr lang="en-US" sz="2400" b="1" dirty="0"/>
              <a:t> 2013 – 2018 </a:t>
            </a:r>
            <a:r>
              <a:rPr lang="en-US" sz="1800" b="1" dirty="0"/>
              <a:t>(</a:t>
            </a:r>
            <a:r>
              <a:rPr lang="en-US" sz="1800" b="1" dirty="0" err="1"/>
              <a:t>lähdöt</a:t>
            </a:r>
            <a:r>
              <a:rPr lang="en-US" sz="1800" b="1" dirty="0"/>
              <a:t> per </a:t>
            </a:r>
            <a:r>
              <a:rPr lang="en-US" sz="1800" b="1" dirty="0" err="1"/>
              <a:t>luokka</a:t>
            </a:r>
            <a:r>
              <a:rPr lang="en-US" sz="1800" b="1" dirty="0"/>
              <a:t>)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95536" y="1340768"/>
            <a:ext cx="8352928" cy="46805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351843"/>
              </p:ext>
            </p:extLst>
          </p:nvPr>
        </p:nvGraphicFramePr>
        <p:xfrm>
          <a:off x="1114697" y="1085616"/>
          <a:ext cx="5977582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4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86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12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3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32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51634">
                <a:tc>
                  <a:txBody>
                    <a:bodyPr/>
                    <a:lstStyle/>
                    <a:p>
                      <a:r>
                        <a:rPr lang="fi-FI" sz="1600" dirty="0"/>
                        <a:t>Luokka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2015 *</a:t>
                      </a:r>
                      <a:r>
                        <a:rPr lang="fi-FI" sz="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dirty="0"/>
                        <a:t>2016*</a:t>
                      </a:r>
                      <a:r>
                        <a:rPr lang="fi-FI" sz="800" dirty="0"/>
                        <a:t>1</a:t>
                      </a:r>
                    </a:p>
                    <a:p>
                      <a:pPr algn="ctr"/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367">
                <a:tc>
                  <a:txBody>
                    <a:bodyPr/>
                    <a:lstStyle/>
                    <a:p>
                      <a:r>
                        <a:rPr lang="fi-FI" sz="1600" dirty="0"/>
                        <a:t>A-yv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0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rgbClr val="FF0000"/>
                          </a:solidFill>
                        </a:rPr>
                        <a:t>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367">
                <a:tc>
                  <a:txBody>
                    <a:bodyPr/>
                    <a:lstStyle/>
                    <a:p>
                      <a:r>
                        <a:rPr lang="fi-FI" sz="1600" dirty="0"/>
                        <a:t>A-pari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367">
                <a:tc>
                  <a:txBody>
                    <a:bodyPr/>
                    <a:lstStyle/>
                    <a:p>
                      <a:r>
                        <a:rPr lang="fi-FI" sz="1600" dirty="0"/>
                        <a:t>A-joukkue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367">
                <a:tc>
                  <a:txBody>
                    <a:bodyPr/>
                    <a:lstStyle/>
                    <a:p>
                      <a:endParaRPr lang="fi-FI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367">
                <a:tc>
                  <a:txBody>
                    <a:bodyPr/>
                    <a:lstStyle/>
                    <a:p>
                      <a:r>
                        <a:rPr lang="fi-FI" sz="1600" dirty="0"/>
                        <a:t>B-yv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0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rgbClr val="FF0000"/>
                          </a:solidFill>
                        </a:rPr>
                        <a:t>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367">
                <a:tc>
                  <a:txBody>
                    <a:bodyPr/>
                    <a:lstStyle/>
                    <a:p>
                      <a:r>
                        <a:rPr lang="fi-FI" sz="1600" dirty="0"/>
                        <a:t>B-pari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367">
                <a:tc>
                  <a:txBody>
                    <a:bodyPr/>
                    <a:lstStyle/>
                    <a:p>
                      <a:r>
                        <a:rPr lang="fi-FI" sz="1600" dirty="0"/>
                        <a:t>B-joukkue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9367"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9367">
                <a:tc>
                  <a:txBody>
                    <a:bodyPr/>
                    <a:lstStyle/>
                    <a:p>
                      <a:r>
                        <a:rPr lang="fi-FI" sz="1600" dirty="0"/>
                        <a:t>C-yv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0" dirty="0">
                          <a:solidFill>
                            <a:schemeClr val="tx1"/>
                          </a:solidFill>
                        </a:rPr>
                        <a:t>163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rgbClr val="FF0000"/>
                          </a:solidFill>
                        </a:rPr>
                        <a:t>186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9367">
                <a:tc>
                  <a:txBody>
                    <a:bodyPr/>
                    <a:lstStyle/>
                    <a:p>
                      <a:r>
                        <a:rPr lang="fi-FI" sz="1600" dirty="0"/>
                        <a:t>C-pari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0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rgbClr val="FF0000"/>
                          </a:solidFill>
                        </a:rPr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9367">
                <a:tc>
                  <a:txBody>
                    <a:bodyPr/>
                    <a:lstStyle/>
                    <a:p>
                      <a:r>
                        <a:rPr lang="fi-FI" sz="1600" dirty="0"/>
                        <a:t>C-joukkue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>
                          <a:solidFill>
                            <a:srgbClr val="FF0000"/>
                          </a:solidFill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9367"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i-FI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51634">
                <a:tc>
                  <a:txBody>
                    <a:bodyPr/>
                    <a:lstStyle/>
                    <a:p>
                      <a:r>
                        <a:rPr lang="fi-FI" sz="1600" dirty="0"/>
                        <a:t>Kilpailut yhteensä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/>
                        <a:t>6*</a:t>
                      </a:r>
                      <a:r>
                        <a:rPr lang="fi-FI" sz="800" b="1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14697" y="6276440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*</a:t>
            </a:r>
            <a:r>
              <a:rPr lang="fi-FI" sz="800" dirty="0"/>
              <a:t>1</a:t>
            </a:r>
            <a:r>
              <a:rPr lang="fi-FI" sz="1400" dirty="0"/>
              <a:t>) 1-tason lähtijämäärät eivät huomioita mutta laskettu mukaan kilpailujen määrään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5616" y="6428840"/>
            <a:ext cx="66967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*</a:t>
            </a:r>
            <a:r>
              <a:rPr lang="fi-FI" sz="800" dirty="0"/>
              <a:t>2</a:t>
            </a:r>
            <a:r>
              <a:rPr lang="fi-FI" sz="1400" dirty="0"/>
              <a:t>) CVI/PM Järvenpää ei otettu huomioon taulukossa</a:t>
            </a:r>
          </a:p>
        </p:txBody>
      </p:sp>
      <p:graphicFrame>
        <p:nvGraphicFramePr>
          <p:cNvPr id="8" name="Taulukk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395940"/>
              </p:ext>
            </p:extLst>
          </p:nvPr>
        </p:nvGraphicFramePr>
        <p:xfrm>
          <a:off x="7092279" y="1676400"/>
          <a:ext cx="846375" cy="365760"/>
        </p:xfrm>
        <a:graphic>
          <a:graphicData uri="http://schemas.openxmlformats.org/drawingml/2006/table">
            <a:tbl>
              <a:tblPr/>
              <a:tblGrid>
                <a:gridCol w="846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0432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783679"/>
              </p:ext>
            </p:extLst>
          </p:nvPr>
        </p:nvGraphicFramePr>
        <p:xfrm>
          <a:off x="1129952" y="1015766"/>
          <a:ext cx="6095999" cy="5321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Luokka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2013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2014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2015 *</a:t>
                      </a:r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2016*</a:t>
                      </a:r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2017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2018*</a:t>
                      </a:r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1</a:t>
                      </a:r>
                      <a:endParaRPr lang="en-US" sz="1600" b="1" i="0" u="none" strike="noStrike">
                        <a:solidFill>
                          <a:srgbClr val="FFFFFF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A-yv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59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charset="0"/>
                        </a:rPr>
                        <a:t>63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A-pari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A-joukkue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FF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B-yv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charset="0"/>
                        </a:rPr>
                        <a:t>94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B-pari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B-joukkue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charset="0"/>
                        </a:rPr>
                        <a:t>0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FF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C-yv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79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69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163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charset="0"/>
                        </a:rPr>
                        <a:t>144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C-pari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49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charset="0"/>
                        </a:rPr>
                        <a:t>36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C-joukkue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15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charset="0"/>
                        </a:rPr>
                        <a:t>14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k-SK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FF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Kilpailut yhteensä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6*</a:t>
                      </a:r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b="1" dirty="0"/>
              <a:t>Tavoitteet 2019</a:t>
            </a:r>
            <a:endParaRPr lang="en-US" sz="2400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532859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1200"/>
              </a:spcBef>
              <a:buNone/>
            </a:pPr>
            <a:endParaRPr lang="fi-FI" sz="2300" b="1" dirty="0"/>
          </a:p>
          <a:p>
            <a:pPr>
              <a:buFont typeface="Arial"/>
              <a:buChar char="•"/>
            </a:pPr>
            <a:r>
              <a:rPr lang="en-US" sz="2300" dirty="0" err="1"/>
              <a:t>Jatkuvat</a:t>
            </a:r>
            <a:r>
              <a:rPr lang="en-US" sz="2300" dirty="0"/>
              <a:t> </a:t>
            </a:r>
            <a:r>
              <a:rPr lang="en-US" sz="2300" dirty="0" err="1"/>
              <a:t>päätavoitteet</a:t>
            </a:r>
            <a:r>
              <a:rPr lang="en-US" sz="2300" dirty="0"/>
              <a:t>: 1) </a:t>
            </a:r>
            <a:r>
              <a:rPr lang="en-US" sz="2300" dirty="0" err="1"/>
              <a:t>Lajin</a:t>
            </a:r>
            <a:r>
              <a:rPr lang="en-US" sz="2300" dirty="0"/>
              <a:t> </a:t>
            </a:r>
            <a:r>
              <a:rPr lang="en-US" sz="2300" dirty="0" err="1"/>
              <a:t>hallittu</a:t>
            </a:r>
            <a:r>
              <a:rPr lang="en-US" sz="2300" dirty="0"/>
              <a:t> </a:t>
            </a:r>
            <a:r>
              <a:rPr lang="en-US" sz="2300" dirty="0" err="1"/>
              <a:t>kasvu</a:t>
            </a:r>
            <a:r>
              <a:rPr lang="en-US" sz="2300" dirty="0"/>
              <a:t> ja 2) </a:t>
            </a:r>
            <a:r>
              <a:rPr lang="en-US" sz="2300" dirty="0" err="1"/>
              <a:t>Suomalaisten</a:t>
            </a:r>
            <a:r>
              <a:rPr lang="en-US" sz="2300" dirty="0"/>
              <a:t> </a:t>
            </a:r>
            <a:r>
              <a:rPr lang="en-US" sz="2300" dirty="0" err="1"/>
              <a:t>menestys</a:t>
            </a:r>
          </a:p>
          <a:p>
            <a:pPr>
              <a:buFont typeface="Arial"/>
              <a:buChar char="•"/>
            </a:pPr>
            <a:r>
              <a:rPr lang="en-US" sz="2300" dirty="0" err="1"/>
              <a:t>Järjestetään</a:t>
            </a:r>
            <a:r>
              <a:rPr lang="en-US" sz="2300" dirty="0"/>
              <a:t> 4-5 </a:t>
            </a:r>
            <a:r>
              <a:rPr lang="en-US" sz="2300" dirty="0" err="1"/>
              <a:t>kotimaan</a:t>
            </a:r>
            <a:r>
              <a:rPr lang="en-US" sz="2300" dirty="0"/>
              <a:t> </a:t>
            </a:r>
            <a:r>
              <a:rPr lang="en-US" sz="2300" dirty="0" err="1"/>
              <a:t>kilpailua</a:t>
            </a:r>
            <a:r>
              <a:rPr lang="en-US" sz="2300" dirty="0"/>
              <a:t> </a:t>
            </a:r>
            <a:r>
              <a:rPr lang="en-US" sz="2300" dirty="0" err="1"/>
              <a:t>tasoilla</a:t>
            </a:r>
            <a:r>
              <a:rPr lang="en-US" sz="2300" dirty="0"/>
              <a:t> 2-3 </a:t>
            </a:r>
            <a:r>
              <a:rPr lang="en-US" sz="2300" dirty="0" err="1"/>
              <a:t>sekä</a:t>
            </a:r>
            <a:r>
              <a:rPr lang="en-US" sz="2300" dirty="0"/>
              <a:t> SM-</a:t>
            </a:r>
            <a:r>
              <a:rPr lang="en-US" sz="2300" dirty="0" err="1"/>
              <a:t>kilpailut</a:t>
            </a:r>
            <a:endParaRPr lang="fi-FI" dirty="0"/>
          </a:p>
          <a:p>
            <a:pPr>
              <a:buFont typeface="Arial"/>
              <a:buChar char="•"/>
            </a:pPr>
            <a:r>
              <a:rPr lang="en-US" sz="2300" dirty="0" err="1"/>
              <a:t>Täysi</a:t>
            </a:r>
            <a:r>
              <a:rPr lang="en-US" sz="2300" dirty="0"/>
              <a:t> </a:t>
            </a:r>
            <a:r>
              <a:rPr lang="en-US" sz="2300" dirty="0" err="1"/>
              <a:t>edustus</a:t>
            </a:r>
            <a:r>
              <a:rPr lang="en-US" sz="2300" dirty="0"/>
              <a:t> </a:t>
            </a:r>
            <a:r>
              <a:rPr lang="en-US" sz="2300" dirty="0" err="1"/>
              <a:t>junioreiden</a:t>
            </a:r>
            <a:r>
              <a:rPr lang="en-US" sz="2300" dirty="0"/>
              <a:t> MM-</a:t>
            </a:r>
            <a:r>
              <a:rPr lang="en-US" sz="2300" dirty="0" err="1"/>
              <a:t>kisoihin</a:t>
            </a:r>
            <a:r>
              <a:rPr lang="en-US" sz="2300" dirty="0"/>
              <a:t>: </a:t>
            </a:r>
            <a:r>
              <a:rPr lang="en-US" sz="2300" dirty="0" err="1"/>
              <a:t>joukkue</a:t>
            </a:r>
            <a:r>
              <a:rPr lang="en-US" sz="2300" dirty="0"/>
              <a:t> ja 3 </a:t>
            </a:r>
            <a:r>
              <a:rPr lang="en-US" sz="2300" dirty="0" err="1"/>
              <a:t>yksinvikeltäjää</a:t>
            </a:r>
            <a:r>
              <a:rPr lang="en-US" sz="2300" dirty="0"/>
              <a:t> - </a:t>
            </a:r>
            <a:r>
              <a:rPr lang="en-US" sz="2300" dirty="0" err="1"/>
              <a:t>tavoitteena</a:t>
            </a:r>
            <a:r>
              <a:rPr lang="en-US" sz="2300" dirty="0"/>
              <a:t> </a:t>
            </a:r>
            <a:r>
              <a:rPr lang="en-US" sz="2300" dirty="0" err="1"/>
              <a:t>finaalipaikka</a:t>
            </a:r>
            <a:endParaRPr lang="fi-FI" dirty="0" err="1"/>
          </a:p>
          <a:p>
            <a:pPr>
              <a:buFont typeface="Arial"/>
              <a:buChar char="•"/>
            </a:pPr>
            <a:r>
              <a:rPr lang="en-US" sz="2300" dirty="0" err="1">
                <a:latin typeface="Calibri"/>
                <a:cs typeface="+mn-ea"/>
              </a:rPr>
              <a:t>Ohjaajien</a:t>
            </a:r>
            <a:r>
              <a:rPr lang="en-US" sz="2300" dirty="0">
                <a:latin typeface="Calibri"/>
                <a:cs typeface="+mn-ea"/>
              </a:rPr>
              <a:t>, </a:t>
            </a:r>
            <a:r>
              <a:rPr lang="en-US" sz="2300" dirty="0" err="1">
                <a:latin typeface="Calibri"/>
                <a:cs typeface="+mn-ea"/>
              </a:rPr>
              <a:t>juoksuttajien</a:t>
            </a:r>
            <a:r>
              <a:rPr lang="en-US" sz="2300" dirty="0">
                <a:latin typeface="Calibri"/>
                <a:cs typeface="+mn-ea"/>
              </a:rPr>
              <a:t> </a:t>
            </a:r>
            <a:r>
              <a:rPr lang="en-US" sz="2300" dirty="0" err="1">
                <a:latin typeface="Calibri"/>
                <a:cs typeface="+mn-ea"/>
              </a:rPr>
              <a:t>sekä</a:t>
            </a:r>
            <a:r>
              <a:rPr lang="en-US" sz="2300" dirty="0">
                <a:latin typeface="Calibri"/>
                <a:cs typeface="+mn-ea"/>
              </a:rPr>
              <a:t> </a:t>
            </a:r>
            <a:r>
              <a:rPr lang="en-US" sz="2300" dirty="0" err="1">
                <a:latin typeface="Calibri"/>
                <a:cs typeface="+mn-ea"/>
              </a:rPr>
              <a:t>tuomarien</a:t>
            </a:r>
            <a:r>
              <a:rPr lang="en-US" sz="2300" dirty="0">
                <a:latin typeface="Calibri"/>
                <a:cs typeface="+mn-ea"/>
              </a:rPr>
              <a:t> </a:t>
            </a:r>
            <a:r>
              <a:rPr lang="en-US" sz="2300" dirty="0" err="1">
                <a:latin typeface="Calibri"/>
                <a:cs typeface="+mn-ea"/>
              </a:rPr>
              <a:t>koulut</a:t>
            </a:r>
            <a:r>
              <a:rPr lang="fi-FI" sz="2300" dirty="0">
                <a:latin typeface="Calibri"/>
                <a:cs typeface="+mn-ea"/>
              </a:rPr>
              <a:t>uksia</a:t>
            </a:r>
            <a:endParaRPr lang="fi-FI" dirty="0">
              <a:cs typeface="+mn-ea"/>
            </a:endParaRPr>
          </a:p>
          <a:p>
            <a:pPr>
              <a:buFont typeface="Arial"/>
              <a:buChar char="•"/>
            </a:pPr>
            <a:r>
              <a:rPr lang="fi-FI" sz="2300" dirty="0">
                <a:latin typeface="Calibri"/>
                <a:cs typeface="+mn-ea"/>
              </a:rPr>
              <a:t>Aktiiviset valmennusrenkaat: maajoukkue, aluevalmennus, </a:t>
            </a:r>
            <a:r>
              <a:rPr lang="fi-FI" sz="2300" dirty="0" err="1">
                <a:latin typeface="Calibri"/>
                <a:cs typeface="+mn-ea"/>
              </a:rPr>
              <a:t>Talent</a:t>
            </a:r>
            <a:r>
              <a:rPr lang="en-US" dirty="0">
                <a:latin typeface="+mn-ea"/>
                <a:cs typeface="+mn-ea"/>
              </a:rPr>
              <a:t/>
            </a:r>
            <a:br>
              <a:rPr lang="en-US" dirty="0">
                <a:latin typeface="+mn-ea"/>
                <a:cs typeface="+mn-ea"/>
              </a:rPr>
            </a:br>
            <a:endParaRPr lang="fi-FI" sz="2300" dirty="0"/>
          </a:p>
          <a:p>
            <a:pPr marL="0" indent="0">
              <a:spcBef>
                <a:spcPts val="1200"/>
              </a:spcBef>
              <a:buNone/>
            </a:pPr>
            <a:endParaRPr lang="fi-FI" sz="2300" dirty="0"/>
          </a:p>
          <a:p>
            <a:pPr>
              <a:spcBef>
                <a:spcPts val="1200"/>
              </a:spcBef>
              <a:buNone/>
            </a:pPr>
            <a:endParaRPr lang="fi-FI" sz="2300" dirty="0"/>
          </a:p>
          <a:p>
            <a:pPr marL="0" indent="0">
              <a:spcBef>
                <a:spcPts val="1200"/>
              </a:spcBef>
              <a:buNone/>
            </a:pPr>
            <a:endParaRPr lang="fi-FI" sz="2300" dirty="0"/>
          </a:p>
          <a:p>
            <a:pPr>
              <a:spcBef>
                <a:spcPts val="1200"/>
              </a:spcBef>
              <a:buNone/>
            </a:pPr>
            <a:endParaRPr lang="fi-FI" dirty="0"/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451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b="1" dirty="0"/>
              <a:t>KISAKALENTERI 2019</a:t>
            </a:r>
            <a:endParaRPr lang="en-US" sz="2400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71463" y="1209675"/>
            <a:ext cx="10031865" cy="638107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88900" lvl="0">
              <a:spcBef>
                <a:spcPts val="1200"/>
              </a:spcBef>
              <a:defRPr/>
            </a:pPr>
            <a:endParaRPr lang="fi-FI" sz="1600" dirty="0"/>
          </a:p>
          <a:p>
            <a:pPr marL="88900" lvl="0">
              <a:spcBef>
                <a:spcPts val="1200"/>
              </a:spcBef>
              <a:defRPr/>
            </a:pPr>
            <a:r>
              <a:rPr lang="fi-FI" sz="1600" dirty="0"/>
              <a:t> 	</a:t>
            </a:r>
            <a:r>
              <a:rPr lang="fi-FI" sz="1600" dirty="0">
                <a:latin typeface="+mn-ea"/>
                <a:cs typeface="+mn-ea"/>
              </a:rPr>
              <a:t/>
            </a:r>
            <a:br>
              <a:rPr lang="fi-FI" sz="1600" dirty="0">
                <a:latin typeface="+mn-ea"/>
                <a:cs typeface="+mn-ea"/>
              </a:rPr>
            </a:br>
            <a:r>
              <a:rPr lang="fi-FI" sz="1600" dirty="0">
                <a:latin typeface="+mn-ea"/>
                <a:cs typeface="+mn-ea"/>
              </a:rPr>
              <a:t/>
            </a:r>
            <a:br>
              <a:rPr lang="fi-FI" sz="1600" dirty="0">
                <a:latin typeface="+mn-ea"/>
                <a:cs typeface="+mn-ea"/>
              </a:rPr>
            </a:br>
            <a:endParaRPr lang="fi-FI" sz="1600" dirty="0"/>
          </a:p>
          <a:p>
            <a:pPr marL="88900" lvl="0">
              <a:spcBef>
                <a:spcPts val="1200"/>
              </a:spcBef>
              <a:defRPr/>
            </a:pPr>
            <a:r>
              <a:rPr lang="fi-FI" sz="1600" dirty="0">
                <a:latin typeface="+mn-ea"/>
                <a:cs typeface="+mn-ea"/>
              </a:rPr>
              <a:t/>
            </a:r>
            <a:br>
              <a:rPr lang="fi-FI" sz="1600" dirty="0">
                <a:latin typeface="+mn-ea"/>
                <a:cs typeface="+mn-ea"/>
              </a:rPr>
            </a:br>
            <a:endParaRPr lang="fi-FI" sz="2000" dirty="0"/>
          </a:p>
          <a:p>
            <a:pPr marL="88900" lvl="0">
              <a:spcBef>
                <a:spcPts val="1200"/>
              </a:spcBef>
              <a:defRPr/>
            </a:pPr>
            <a:r>
              <a:rPr lang="fi-FI" sz="2000" dirty="0"/>
              <a:t>	</a:t>
            </a:r>
            <a:r>
              <a:rPr lang="fi-FI" sz="1600" dirty="0">
                <a:latin typeface="+mn-ea"/>
                <a:cs typeface="+mn-ea"/>
              </a:rPr>
              <a:t/>
            </a:r>
            <a:br>
              <a:rPr lang="fi-FI" sz="1600" dirty="0">
                <a:latin typeface="+mn-ea"/>
                <a:cs typeface="+mn-ea"/>
              </a:rPr>
            </a:br>
            <a:r>
              <a:rPr lang="fi-FI" sz="1600" dirty="0"/>
              <a:t> 	</a:t>
            </a:r>
          </a:p>
          <a:p>
            <a:pPr marL="546100" lvl="1">
              <a:spcBef>
                <a:spcPts val="1200"/>
              </a:spcBef>
              <a:defRPr/>
            </a:pPr>
            <a:r>
              <a:rPr lang="fi-FI" sz="1600" dirty="0"/>
              <a:t> </a:t>
            </a:r>
            <a:endParaRPr lang="fi-FI" sz="1600" b="0" i="0" u="none" strike="noStrike" cap="none" baseline="0" noProof="0" dirty="0">
              <a:solidFill>
                <a:schemeClr val="tx1"/>
              </a:solidFill>
            </a:endParaRPr>
          </a:p>
          <a:p>
            <a:pPr marL="4318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fi-FI" sz="1600" b="0" i="0" u="none" strike="noStrike" cap="none" baseline="0" noProof="0" dirty="0">
              <a:solidFill>
                <a:schemeClr val="tx1"/>
              </a:solidFill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i-FI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457200" y="1052736"/>
            <a:ext cx="771519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200" dirty="0" smtClean="0"/>
              <a:t>3.2 AG-talli, </a:t>
            </a:r>
            <a:r>
              <a:rPr lang="fi-FI" sz="2200" dirty="0" err="1" smtClean="0"/>
              <a:t>C-</a:t>
            </a:r>
            <a:r>
              <a:rPr lang="fi-FI" sz="2200" dirty="0"/>
              <a:t> </a:t>
            </a:r>
            <a:r>
              <a:rPr lang="fi-FI" sz="2200" dirty="0" smtClean="0"/>
              <a:t>ja pukkiluokkia</a:t>
            </a:r>
          </a:p>
          <a:p>
            <a:r>
              <a:rPr lang="fi-FI" sz="2200" dirty="0" smtClean="0"/>
              <a:t>16.3</a:t>
            </a:r>
            <a:r>
              <a:rPr lang="fi-FI" sz="2200" dirty="0"/>
              <a:t>. – 17.3. HHF, </a:t>
            </a:r>
            <a:r>
              <a:rPr lang="fi-FI" sz="2200" dirty="0"/>
              <a:t>kutsukisa </a:t>
            </a:r>
            <a:r>
              <a:rPr lang="fi-FI" sz="2200" dirty="0" smtClean="0"/>
              <a:t>(EPÄVARMA</a:t>
            </a:r>
            <a:r>
              <a:rPr lang="fi-FI" sz="2200" dirty="0"/>
              <a:t>)</a:t>
            </a:r>
            <a:endParaRPr lang="fi-FI" sz="2200" dirty="0"/>
          </a:p>
          <a:p>
            <a:r>
              <a:rPr lang="fi-FI" sz="2200" dirty="0"/>
              <a:t>19.-21.4. </a:t>
            </a:r>
            <a:r>
              <a:rPr lang="fi-FI" sz="2200" dirty="0" err="1"/>
              <a:t>Saumur</a:t>
            </a:r>
            <a:r>
              <a:rPr lang="fi-FI" sz="2200" dirty="0"/>
              <a:t> </a:t>
            </a:r>
            <a:r>
              <a:rPr lang="fi-FI" sz="2200" dirty="0" smtClean="0"/>
              <a:t>CVI</a:t>
            </a:r>
            <a:r>
              <a:rPr lang="fi-FI" sz="2200" dirty="0"/>
              <a:t>/</a:t>
            </a:r>
            <a:r>
              <a:rPr lang="fi-FI" sz="2200" dirty="0" smtClean="0"/>
              <a:t> WC, </a:t>
            </a:r>
            <a:r>
              <a:rPr lang="fi-FI" sz="2200" dirty="0" err="1" smtClean="0"/>
              <a:t>Portogroaro</a:t>
            </a:r>
            <a:r>
              <a:rPr lang="fi-FI" sz="2200" dirty="0" smtClean="0"/>
              <a:t> CVI</a:t>
            </a:r>
            <a:endParaRPr lang="fi-FI" sz="2200" dirty="0"/>
          </a:p>
          <a:p>
            <a:r>
              <a:rPr lang="fi-FI" sz="2200" dirty="0"/>
              <a:t>27.-28.4. Tampereen ratsastuskeskus </a:t>
            </a:r>
          </a:p>
          <a:p>
            <a:r>
              <a:rPr lang="fi-FI" sz="2200" dirty="0"/>
              <a:t>3.-5.5. </a:t>
            </a:r>
            <a:r>
              <a:rPr lang="fi-FI" sz="2200" dirty="0" err="1"/>
              <a:t>Ermelo</a:t>
            </a:r>
            <a:r>
              <a:rPr lang="fi-FI" sz="2200" dirty="0"/>
              <a:t> CVI (vain junnut 2*, </a:t>
            </a:r>
            <a:r>
              <a:rPr lang="fi-FI" sz="2200" dirty="0" err="1"/>
              <a:t>sennut</a:t>
            </a:r>
            <a:r>
              <a:rPr lang="fi-FI" sz="2200" dirty="0"/>
              <a:t> 3*) </a:t>
            </a:r>
          </a:p>
          <a:p>
            <a:r>
              <a:rPr lang="fi-FI" sz="2200" dirty="0"/>
              <a:t>25.5. </a:t>
            </a:r>
            <a:r>
              <a:rPr lang="fi-FI" sz="2200" dirty="0" err="1"/>
              <a:t>Tavela</a:t>
            </a:r>
            <a:r>
              <a:rPr lang="fi-FI" sz="2200" dirty="0"/>
              <a:t> (</a:t>
            </a:r>
            <a:r>
              <a:rPr lang="fi-FI" sz="2200" dirty="0" err="1"/>
              <a:t>tod</a:t>
            </a:r>
            <a:r>
              <a:rPr lang="fi-FI" sz="2200" dirty="0"/>
              <a:t>. </a:t>
            </a:r>
            <a:r>
              <a:rPr lang="fi-FI" sz="2200" dirty="0" err="1"/>
              <a:t>näk</a:t>
            </a:r>
            <a:r>
              <a:rPr lang="fi-FI" sz="2200" dirty="0"/>
              <a:t>. </a:t>
            </a:r>
            <a:r>
              <a:rPr lang="fi-FI" sz="2200" dirty="0" smtClean="0"/>
              <a:t>Vain B- ja A-luokat) </a:t>
            </a:r>
            <a:r>
              <a:rPr lang="fi-FI" sz="2200" dirty="0" smtClean="0"/>
              <a:t>PVM</a:t>
            </a:r>
            <a:r>
              <a:rPr lang="fi-FI" sz="2200" dirty="0" smtClean="0"/>
              <a:t> </a:t>
            </a:r>
            <a:r>
              <a:rPr lang="fi-FI" sz="2200" dirty="0"/>
              <a:t>EPÄVARMA</a:t>
            </a:r>
          </a:p>
          <a:p>
            <a:r>
              <a:rPr lang="fi-FI" sz="2200" dirty="0"/>
              <a:t>30.5.-2.6. Belgia CVI ja </a:t>
            </a:r>
            <a:r>
              <a:rPr lang="fi-FI" sz="2200" dirty="0" err="1"/>
              <a:t>Ebreichsdorf</a:t>
            </a:r>
            <a:r>
              <a:rPr lang="fi-FI" sz="2200" dirty="0"/>
              <a:t> CVI</a:t>
            </a:r>
          </a:p>
          <a:p>
            <a:r>
              <a:rPr lang="fi-FI" sz="2200" dirty="0"/>
              <a:t>7.-10.6. Bern CVI</a:t>
            </a:r>
          </a:p>
          <a:p>
            <a:r>
              <a:rPr lang="fi-FI" sz="2200" dirty="0"/>
              <a:t>13.-16.6. </a:t>
            </a:r>
            <a:r>
              <a:rPr lang="fi-FI" sz="2200" dirty="0" err="1" smtClean="0"/>
              <a:t>Pezinok</a:t>
            </a:r>
            <a:r>
              <a:rPr lang="fi-FI" sz="2200" dirty="0" smtClean="0"/>
              <a:t> CVI</a:t>
            </a:r>
            <a:endParaRPr lang="fi-FI" sz="2200" dirty="0"/>
          </a:p>
          <a:p>
            <a:r>
              <a:rPr lang="fi-FI" sz="2200" b="1" dirty="0"/>
              <a:t>27.-30.6. PM Århus, CVI </a:t>
            </a:r>
            <a:r>
              <a:rPr lang="fi-FI" sz="2200" b="1" dirty="0" err="1"/>
              <a:t>Flyinge</a:t>
            </a:r>
            <a:r>
              <a:rPr lang="fi-FI" sz="2200" b="1" dirty="0"/>
              <a:t>, </a:t>
            </a:r>
            <a:r>
              <a:rPr lang="fi-FI" sz="2200" b="1" dirty="0" err="1"/>
              <a:t>Frenstat</a:t>
            </a:r>
            <a:r>
              <a:rPr lang="fi-FI" sz="2200" b="1" dirty="0"/>
              <a:t>, </a:t>
            </a:r>
            <a:r>
              <a:rPr lang="fi-FI" sz="2200" b="1" dirty="0" err="1"/>
              <a:t>Stow</a:t>
            </a:r>
            <a:endParaRPr lang="fi-FI" sz="2200" b="1" dirty="0"/>
          </a:p>
          <a:p>
            <a:r>
              <a:rPr lang="fi-FI" sz="2200" dirty="0"/>
              <a:t>13.-14.7. Aulanko</a:t>
            </a:r>
          </a:p>
          <a:p>
            <a:r>
              <a:rPr lang="fi-FI" sz="2200" b="1" dirty="0"/>
              <a:t>24.-28.7. </a:t>
            </a:r>
            <a:r>
              <a:rPr lang="fi-FI" sz="2200" b="1" dirty="0" err="1"/>
              <a:t>sennu</a:t>
            </a:r>
            <a:r>
              <a:rPr lang="fi-FI" sz="2200" b="1" dirty="0"/>
              <a:t>-EM ja junnu-MM </a:t>
            </a:r>
            <a:r>
              <a:rPr lang="fi-FI" sz="2200" b="1" dirty="0" err="1"/>
              <a:t>Ermelo</a:t>
            </a:r>
            <a:endParaRPr lang="fi-FI" sz="2200" b="1" dirty="0"/>
          </a:p>
          <a:p>
            <a:r>
              <a:rPr lang="fi-FI" sz="2200" b="1" dirty="0" smtClean="0"/>
              <a:t>17.-18.7 viikonloppu </a:t>
            </a:r>
            <a:r>
              <a:rPr lang="fi-FI" sz="2200" b="1" dirty="0"/>
              <a:t>SM, </a:t>
            </a:r>
            <a:r>
              <a:rPr lang="fi-FI" sz="2200" b="1" dirty="0" smtClean="0"/>
              <a:t>Ypäjä (PVM EPÄVARMA)</a:t>
            </a:r>
            <a:endParaRPr lang="fi-FI" sz="2200" b="1" dirty="0"/>
          </a:p>
          <a:p>
            <a:r>
              <a:rPr lang="fi-FI" sz="2200" dirty="0"/>
              <a:t>elo-syyskuu </a:t>
            </a:r>
            <a:r>
              <a:rPr lang="fi-FI" sz="2200" dirty="0" err="1"/>
              <a:t>Hessi</a:t>
            </a:r>
            <a:r>
              <a:rPr lang="fi-FI" sz="2200" dirty="0"/>
              <a:t>-talli </a:t>
            </a:r>
          </a:p>
          <a:p>
            <a:r>
              <a:rPr lang="fi-FI" sz="2200" dirty="0" smtClean="0"/>
              <a:t>Syyskuu </a:t>
            </a:r>
            <a:r>
              <a:rPr lang="fi-FI" sz="2200" dirty="0" smtClean="0"/>
              <a:t>Karjaa</a:t>
            </a:r>
            <a:r>
              <a:rPr lang="fi-FI" sz="2200" dirty="0"/>
              <a:t>?</a:t>
            </a:r>
            <a:endParaRPr lang="fi-FI" sz="2200" dirty="0"/>
          </a:p>
          <a:p>
            <a:r>
              <a:rPr lang="fi-FI" sz="2200" dirty="0" smtClean="0"/>
              <a:t>Käynti kilpailu </a:t>
            </a:r>
            <a:r>
              <a:rPr lang="fi-FI" sz="2200" dirty="0" err="1"/>
              <a:t>Tavela</a:t>
            </a:r>
            <a:r>
              <a:rPr lang="fi-FI" sz="2200" dirty="0"/>
              <a:t>?</a:t>
            </a:r>
            <a:endParaRPr lang="fi-FI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Muita päivämääriä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611560" y="1353062"/>
            <a:ext cx="7704856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i-FI" sz="2400" b="1" dirty="0"/>
              <a:t>KOULUTUKSET 2019</a:t>
            </a:r>
          </a:p>
          <a:p>
            <a:r>
              <a:rPr lang="fi-FI" sz="2400" dirty="0"/>
              <a:t>19.1. Juoksuttajakurssi, AG-talli</a:t>
            </a:r>
          </a:p>
          <a:p>
            <a:r>
              <a:rPr lang="fi-FI" sz="2400" dirty="0"/>
              <a:t>30.-31.3. ja 21.-22.4. Ohjaajakurssi, AG-talli, päivämäärät epävarmoja </a:t>
            </a:r>
            <a:endParaRPr lang="fi-FI" sz="2400" dirty="0">
              <a:cs typeface="Calibri"/>
            </a:endParaRPr>
          </a:p>
          <a:p>
            <a:r>
              <a:rPr lang="fi-FI" sz="2400" dirty="0" smtClean="0"/>
              <a:t>Helmikuussa t</a:t>
            </a:r>
            <a:r>
              <a:rPr lang="fi-FI" sz="2400" dirty="0" smtClean="0"/>
              <a:t>uomarikoulutus</a:t>
            </a:r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611560" y="3211028"/>
            <a:ext cx="662473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/>
              <a:t>VALMENNUKSET 2019</a:t>
            </a:r>
          </a:p>
          <a:p>
            <a:r>
              <a:rPr lang="fi-FI" sz="2400" dirty="0"/>
              <a:t>12.1. </a:t>
            </a:r>
            <a:r>
              <a:rPr lang="fi-FI" sz="2400" dirty="0" err="1"/>
              <a:t>Talent</a:t>
            </a:r>
            <a:endParaRPr lang="fi-FI" sz="2400" dirty="0"/>
          </a:p>
          <a:p>
            <a:r>
              <a:rPr lang="fi-FI" sz="2400" dirty="0"/>
              <a:t>22.-24.2. A-renkaiden leiri Ypäjä</a:t>
            </a:r>
          </a:p>
          <a:p>
            <a:r>
              <a:rPr lang="fi-FI" sz="2400" dirty="0"/>
              <a:t>8.-10.3. B-renkaan leiri AG-talli</a:t>
            </a:r>
          </a:p>
          <a:p>
            <a:r>
              <a:rPr lang="fi-FI" sz="2400" dirty="0"/>
              <a:t>7.4. </a:t>
            </a:r>
            <a:r>
              <a:rPr lang="fi-FI" sz="2400" dirty="0" err="1"/>
              <a:t>Talent</a:t>
            </a:r>
            <a:endParaRPr lang="fi-FI" sz="2400" dirty="0"/>
          </a:p>
          <a:p>
            <a:r>
              <a:rPr lang="fi-FI" sz="2400" dirty="0"/>
              <a:t>12.-14.4. A-renkaiden leiri Ypäjä</a:t>
            </a:r>
          </a:p>
          <a:p>
            <a:r>
              <a:rPr lang="fi-FI" sz="2400" dirty="0"/>
              <a:t>8.-9.6. </a:t>
            </a:r>
            <a:r>
              <a:rPr lang="fi-FI" sz="2400" dirty="0" err="1"/>
              <a:t>Talent</a:t>
            </a:r>
            <a:r>
              <a:rPr lang="fi-FI" sz="2400" dirty="0"/>
              <a:t>-leiri (päivämäärä hieman epävarma)</a:t>
            </a:r>
          </a:p>
        </p:txBody>
      </p:sp>
    </p:spTree>
    <p:extLst>
      <p:ext uri="{BB962C8B-B14F-4D97-AF65-F5344CB8AC3E}">
        <p14:creationId xmlns:p14="http://schemas.microsoft.com/office/powerpoint/2010/main" val="1914560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b="1" dirty="0"/>
              <a:t>Palkintoja!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dirty="0"/>
              <a:t>Yksinvikellyksen ranking-voittajat palkitaan </a:t>
            </a:r>
            <a:r>
              <a:rPr lang="fi-FI" sz="2400" dirty="0" err="1"/>
              <a:t>SRL:n</a:t>
            </a:r>
            <a:r>
              <a:rPr lang="fi-FI" sz="2400" dirty="0"/>
              <a:t> Valiomerkein ja alueiden muistamisin myöhemmin.</a:t>
            </a:r>
          </a:p>
          <a:p>
            <a:r>
              <a:rPr lang="fi-FI" sz="2400" dirty="0"/>
              <a:t>Joukkuevikellyksen rankingista ei palkita erikseen, mutta joukkuerankingin voittaja AG Team </a:t>
            </a:r>
            <a:r>
              <a:rPr lang="fi-FI" sz="2400" dirty="0" err="1"/>
              <a:t>Calitos</a:t>
            </a:r>
            <a:r>
              <a:rPr lang="fi-FI" sz="2400" dirty="0"/>
              <a:t> palkitaan PM-hopeasta 200 eurolla!</a:t>
            </a:r>
          </a:p>
          <a:p>
            <a:r>
              <a:rPr lang="fi-FI" sz="2400" dirty="0"/>
              <a:t>Hevosten rankingin voittaja </a:t>
            </a:r>
            <a:r>
              <a:rPr lang="fi-FI" sz="2400" dirty="0" err="1"/>
              <a:t>Atterupgaards</a:t>
            </a:r>
            <a:r>
              <a:rPr lang="fi-FI" sz="2400" dirty="0"/>
              <a:t> Marlene II palkitaan lahjakortilla!</a:t>
            </a:r>
          </a:p>
          <a:p>
            <a:r>
              <a:rPr lang="fi-FI" sz="2400" dirty="0"/>
              <a:t>Ranking-taulukot perustuvat osin ihmisten omiin ilmoituksiin, ja voivat siksi olla puutteellisia. </a:t>
            </a:r>
          </a:p>
          <a:p>
            <a:endParaRPr lang="fi-FI" sz="2400" dirty="0"/>
          </a:p>
          <a:p>
            <a:pPr>
              <a:buFont typeface="Arial"/>
              <a:buChar char="•"/>
            </a:pPr>
            <a:endParaRPr lang="fi-FI" sz="2400" dirty="0"/>
          </a:p>
          <a:p>
            <a:pPr marL="0" indent="0">
              <a:buNone/>
            </a:pP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751944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Senioriyksinvikellyksen ranking</a:t>
            </a:r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1451607"/>
              </p:ext>
            </p:extLst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TASO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NIMI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YHT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KANGASALA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TAMPERE SM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LAHOLM PM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Liina Saarela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39,6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10,6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22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Emma Pakkanen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Noora Ranta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Sanni Helander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4774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B-juniorien ranking, osa I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877019"/>
              </p:ext>
            </p:extLst>
          </p:nvPr>
        </p:nvGraphicFramePr>
        <p:xfrm>
          <a:off x="457200" y="1196752"/>
          <a:ext cx="8229599" cy="5570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NIMI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YHT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KANGASALA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SALA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PIEKSÄMÄKI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TAMPERE SM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KARJAA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Pilvi-Sofia Lindqvist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Ellen Kukkasniemi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Silja Lees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Nelli Väisänen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Rosa Palin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Hilda Postareff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Arnika Laitinen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Iira Vesterinen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Fanny Tamminen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Saaga Ahvenharju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Salla Väisänen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Nea Ekman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Aada Järvinen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Henna Elg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785496"/>
      </p:ext>
    </p:extLst>
  </p:cSld>
  <p:clrMapOvr>
    <a:masterClrMapping/>
  </p:clrMapOvr>
</p:sld>
</file>

<file path=ppt/theme/theme1.xml><?xml version="1.0" encoding="utf-8"?>
<a:theme xmlns:a="http://schemas.openxmlformats.org/drawingml/2006/main" name="SRLpohj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336BDCE7A503E3419ACEE53EB9F9892A" ma:contentTypeVersion="12" ma:contentTypeDescription="Luo uusi asiakirja." ma:contentTypeScope="" ma:versionID="a7ae362672d06d41e84a8e39aa0c075d">
  <xsd:schema xmlns:xsd="http://www.w3.org/2001/XMLSchema" xmlns:xs="http://www.w3.org/2001/XMLSchema" xmlns:p="http://schemas.microsoft.com/office/2006/metadata/properties" xmlns:ns2="86410774-5512-4ff5-80ac-d9b12b37a05a" xmlns:ns3="40b868c1-7899-4e3a-a680-7b130e8f3f49" targetNamespace="http://schemas.microsoft.com/office/2006/metadata/properties" ma:root="true" ma:fieldsID="aadb83081b4e7eda88afb31ea86dc45b" ns2:_="" ns3:_="">
    <xsd:import namespace="86410774-5512-4ff5-80ac-d9b12b37a05a"/>
    <xsd:import namespace="40b868c1-7899-4e3a-a680-7b130e8f3f4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410774-5512-4ff5-80ac-d9b12b37a05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Käyttäjä jakanut viimeksi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Jaettu viimeksi ajankohtana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b868c1-7899-4e3a-a680-7b130e8f3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CCEB94-CB73-40D8-BDB2-32F6D6B117AD}"/>
</file>

<file path=customXml/itemProps2.xml><?xml version="1.0" encoding="utf-8"?>
<ds:datastoreItem xmlns:ds="http://schemas.openxmlformats.org/officeDocument/2006/customXml" ds:itemID="{60910121-12D3-4D79-8927-6E24587CD93D}"/>
</file>

<file path=customXml/itemProps3.xml><?xml version="1.0" encoding="utf-8"?>
<ds:datastoreItem xmlns:ds="http://schemas.openxmlformats.org/officeDocument/2006/customXml" ds:itemID="{49DBED57-E6DC-4CE1-A92C-CD829C0D66B7}"/>
</file>

<file path=docProps/app.xml><?xml version="1.0" encoding="utf-8"?>
<Properties xmlns="http://schemas.openxmlformats.org/officeDocument/2006/extended-properties" xmlns:vt="http://schemas.openxmlformats.org/officeDocument/2006/docPropsVTypes">
  <Template>FINLANDSTRANARUTBILDNING_GLOBEN2010</Template>
  <TotalTime>4222</TotalTime>
  <Words>1141</Words>
  <Application>Microsoft Office PowerPoint</Application>
  <PresentationFormat>Näytössä katseltava diaesitys (4:3)</PresentationFormat>
  <Paragraphs>805</Paragraphs>
  <Slides>24</Slides>
  <Notes>13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24</vt:i4>
      </vt:variant>
    </vt:vector>
  </HeadingPairs>
  <TitlesOfParts>
    <vt:vector size="28" baseType="lpstr">
      <vt:lpstr>Arial</vt:lpstr>
      <vt:lpstr>Calibri</vt:lpstr>
      <vt:lpstr>ヒラギノ角ゴ Pro W3</vt:lpstr>
      <vt:lpstr>SRLpohja</vt:lpstr>
      <vt:lpstr>Vikellyksen lajiseminaari</vt:lpstr>
      <vt:lpstr>Mennyt kausi 2018</vt:lpstr>
      <vt:lpstr>Kotimaan kilpailujen kehitys 2013 – 2018 (lähdöt per luokka)</vt:lpstr>
      <vt:lpstr>Tavoitteet 2019</vt:lpstr>
      <vt:lpstr>KISAKALENTERI 2019</vt:lpstr>
      <vt:lpstr>Muita päivämääriä</vt:lpstr>
      <vt:lpstr>Palkintoja!</vt:lpstr>
      <vt:lpstr>Senioriyksinvikellyksen ranking</vt:lpstr>
      <vt:lpstr>B-juniorien ranking, osa I</vt:lpstr>
      <vt:lpstr>B-juniorien ranking, osa II</vt:lpstr>
      <vt:lpstr>A-lasten ranking</vt:lpstr>
      <vt:lpstr>A-juniorien ranking</vt:lpstr>
      <vt:lpstr>A-joukkueiden ranking</vt:lpstr>
      <vt:lpstr>Vikellyksen maajoukkue</vt:lpstr>
      <vt:lpstr>Valmennusrenkaat</vt:lpstr>
      <vt:lpstr>Mestaruuskilpailut</vt:lpstr>
      <vt:lpstr>Valintakriteerit</vt:lpstr>
      <vt:lpstr>PowerPoint-esitys</vt:lpstr>
      <vt:lpstr>Sääntömuutokset 2019</vt:lpstr>
      <vt:lpstr> Tuomarikoulutus 2019  </vt:lpstr>
      <vt:lpstr>Vikellyskomitean kokoonpano 2019</vt:lpstr>
      <vt:lpstr>Muut asiat</vt:lpstr>
      <vt:lpstr>SRL:n pääteema 2019</vt:lpstr>
      <vt:lpstr>PowerPoint-esitys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Vikellyksen lajiseminaari</dc:title>
  <dc:creator>SRLMarian</dc:creator>
  <cp:lastModifiedBy>Wickholm Karolina</cp:lastModifiedBy>
  <cp:revision>458</cp:revision>
  <dcterms:created xsi:type="dcterms:W3CDTF">2013-11-23T22:06:26Z</dcterms:created>
  <dcterms:modified xsi:type="dcterms:W3CDTF">2018-11-26T10:00:37Z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0x010100336BDCE7A503E3419ACEE53EB9F9892A</vt:lpwstr>
  </property>
</Properties>
</file>