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Lst>
  <p:notesMasterIdLst>
    <p:notesMasterId r:id="rId25"/>
  </p:notesMasterIdLst>
  <p:sldIdLst>
    <p:sldId id="346" r:id="rId5"/>
    <p:sldId id="258" r:id="rId6"/>
    <p:sldId id="372" r:id="rId7"/>
    <p:sldId id="260" r:id="rId8"/>
    <p:sldId id="354" r:id="rId9"/>
    <p:sldId id="355" r:id="rId10"/>
    <p:sldId id="259" r:id="rId11"/>
    <p:sldId id="353" r:id="rId12"/>
    <p:sldId id="360" r:id="rId13"/>
    <p:sldId id="361" r:id="rId14"/>
    <p:sldId id="362" r:id="rId15"/>
    <p:sldId id="363" r:id="rId16"/>
    <p:sldId id="364" r:id="rId17"/>
    <p:sldId id="371" r:id="rId18"/>
    <p:sldId id="366" r:id="rId19"/>
    <p:sldId id="367" r:id="rId20"/>
    <p:sldId id="368" r:id="rId21"/>
    <p:sldId id="369" r:id="rId22"/>
    <p:sldId id="373" r:id="rId23"/>
    <p:sldId id="370" r:id="rId24"/>
  </p:sldIdLst>
  <p:sldSz cx="9144000" cy="6858000" type="screen4x3"/>
  <p:notesSz cx="6858000" cy="9144000"/>
  <p:defaultTextStyle>
    <a:defPPr>
      <a:defRPr lang="fi-FI"/>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14" autoAdjust="0"/>
    <p:restoredTop sz="63681" autoAdjust="0"/>
  </p:normalViewPr>
  <p:slideViewPr>
    <p:cSldViewPr>
      <p:cViewPr varScale="1">
        <p:scale>
          <a:sx n="40" d="100"/>
          <a:sy n="40" d="100"/>
        </p:scale>
        <p:origin x="1788" y="28"/>
      </p:cViewPr>
      <p:guideLst>
        <p:guide orient="horz" pos="2160"/>
        <p:guide pos="2880"/>
      </p:guideLst>
    </p:cSldViewPr>
  </p:slideViewPr>
  <p:outlineViewPr>
    <p:cViewPr>
      <p:scale>
        <a:sx n="33" d="100"/>
        <a:sy n="33" d="100"/>
      </p:scale>
      <p:origin x="0" y="5382"/>
    </p:cViewPr>
  </p:outlineViewPr>
  <p:notesTextViewPr>
    <p:cViewPr>
      <p:scale>
        <a:sx n="100" d="100"/>
        <a:sy n="100" d="100"/>
      </p:scale>
      <p:origin x="0" y="0"/>
    </p:cViewPr>
  </p:notesTextViewPr>
  <p:notesViewPr>
    <p:cSldViewPr>
      <p:cViewPr>
        <p:scale>
          <a:sx n="100" d="100"/>
          <a:sy n="100" d="100"/>
        </p:scale>
        <p:origin x="-1632" y="93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lli Saarela" userId="d8f587bc-e4ca-418f-806b-116b091fc74a" providerId="ADAL" clId="{D4BA20FD-D746-46C6-AABC-DAB2370F9C1E}"/>
    <pc:docChg chg="undo custSel modSld">
      <pc:chgData name="Salli Saarela" userId="d8f587bc-e4ca-418f-806b-116b091fc74a" providerId="ADAL" clId="{D4BA20FD-D746-46C6-AABC-DAB2370F9C1E}" dt="2021-01-28T06:30:24.169" v="97" actId="20577"/>
      <pc:docMkLst>
        <pc:docMk/>
      </pc:docMkLst>
      <pc:sldChg chg="modNotesTx">
        <pc:chgData name="Salli Saarela" userId="d8f587bc-e4ca-418f-806b-116b091fc74a" providerId="ADAL" clId="{D4BA20FD-D746-46C6-AABC-DAB2370F9C1E}" dt="2021-01-28T06:30:24.169" v="97" actId="20577"/>
        <pc:sldMkLst>
          <pc:docMk/>
          <pc:sldMk cId="0" sldId="34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fi-FI"/>
          </a:p>
        </p:txBody>
      </p:sp>
      <p:sp>
        <p:nvSpPr>
          <p:cNvPr id="71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fi-FI"/>
          </a:p>
        </p:txBody>
      </p:sp>
      <p:sp>
        <p:nvSpPr>
          <p:cNvPr id="931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fi-FI"/>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4BA7F668-302C-45C5-B73A-1D4C74DE2DFA}" type="slidenum">
              <a:rPr lang="fi-FI"/>
              <a:pPr>
                <a:defRPr/>
              </a:pPr>
              <a:t>‹#›</a:t>
            </a:fld>
            <a:endParaRPr lang="fi-FI"/>
          </a:p>
        </p:txBody>
      </p:sp>
    </p:spTree>
    <p:extLst>
      <p:ext uri="{BB962C8B-B14F-4D97-AF65-F5344CB8AC3E}">
        <p14:creationId xmlns:p14="http://schemas.microsoft.com/office/powerpoint/2010/main" val="33153114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fontScale="32500" lnSpcReduction="20000"/>
          </a:bodyPr>
          <a:lstStyle/>
          <a:p>
            <a:r>
              <a:rPr lang="fi-FI" b="1" dirty="0"/>
              <a:t>Urheilijan starttikurssin</a:t>
            </a:r>
            <a:r>
              <a:rPr lang="fi-FI" b="1" baseline="0" dirty="0"/>
              <a:t> järjestämiseen on useita vaihtoehtoja: </a:t>
            </a:r>
          </a:p>
          <a:p>
            <a:r>
              <a:rPr lang="fi-FI" b="0" dirty="0"/>
              <a:t>- Teoriapohjaisena</a:t>
            </a:r>
            <a:r>
              <a:rPr lang="fi-FI" b="0" baseline="0" dirty="0"/>
              <a:t> koulutuksena, jossa keskusteleva ote.</a:t>
            </a:r>
          </a:p>
          <a:p>
            <a:r>
              <a:rPr lang="fi-FI" b="0" baseline="0" dirty="0"/>
              <a:t>- Kilpailuharjoituksien/keppihevoskisojen kautta käytännössä, tarvittaessa lisättynä pienellä teoriatuokiolla.</a:t>
            </a:r>
            <a:endParaRPr lang="fi-FI" b="1" dirty="0"/>
          </a:p>
          <a:p>
            <a:pPr marL="0" marR="0" indent="0" algn="l" defTabSz="914400" rtl="0" eaLnBrk="0" fontAlgn="base" latinLnBrk="0" hangingPunct="0">
              <a:lnSpc>
                <a:spcPct val="100000"/>
              </a:lnSpc>
              <a:spcBef>
                <a:spcPct val="30000"/>
              </a:spcBef>
              <a:spcAft>
                <a:spcPct val="0"/>
              </a:spcAft>
              <a:buClrTx/>
              <a:buSzTx/>
              <a:buFontTx/>
              <a:buNone/>
              <a:tabLst/>
              <a:defRPr/>
            </a:pPr>
            <a:r>
              <a:rPr lang="fi-FI" b="0" baseline="0" dirty="0"/>
              <a:t>- Sisällytettynä ratsastusryhmien opetussuunnitelmaan.</a:t>
            </a:r>
          </a:p>
          <a:p>
            <a:endParaRPr lang="fi-FI" b="1" dirty="0"/>
          </a:p>
          <a:p>
            <a:r>
              <a:rPr lang="fi-FI" b="1" dirty="0"/>
              <a:t>Kenelle?</a:t>
            </a:r>
          </a:p>
          <a:p>
            <a:pPr marL="171450" indent="-171450">
              <a:buFontTx/>
              <a:buChar char="-"/>
            </a:pPr>
            <a:r>
              <a:rPr lang="fi-FI" sz="1200" kern="1200" dirty="0">
                <a:solidFill>
                  <a:schemeClr val="tx1"/>
                </a:solidFill>
                <a:effectLst/>
                <a:latin typeface="Arial" charset="0"/>
                <a:ea typeface="+mn-ea"/>
                <a:cs typeface="+mn-cs"/>
              </a:rPr>
              <a:t>Ennen ensimmäistä ratsastuskilpailua.</a:t>
            </a:r>
          </a:p>
          <a:p>
            <a:pPr marL="171450" indent="-171450">
              <a:buFontTx/>
              <a:buChar char="-"/>
            </a:pPr>
            <a:r>
              <a:rPr lang="fi-FI" sz="1200" kern="1200" dirty="0">
                <a:solidFill>
                  <a:schemeClr val="tx1"/>
                </a:solidFill>
                <a:effectLst/>
                <a:latin typeface="Arial" charset="0"/>
                <a:ea typeface="+mn-ea"/>
                <a:cs typeface="+mn-cs"/>
              </a:rPr>
              <a:t>Kaikenikäiset, suositusalaikäraja 8 vuotta.</a:t>
            </a:r>
          </a:p>
          <a:p>
            <a:pPr marL="171450" indent="-171450">
              <a:buFontTx/>
              <a:buChar char="-"/>
            </a:pPr>
            <a:r>
              <a:rPr lang="fi-FI" sz="1200" kern="1200" dirty="0">
                <a:solidFill>
                  <a:schemeClr val="tx1"/>
                </a:solidFill>
                <a:effectLst/>
                <a:latin typeface="Arial" charset="0"/>
                <a:ea typeface="+mn-ea"/>
                <a:cs typeface="+mn-cs"/>
              </a:rPr>
              <a:t>Alle 15-vuotiaiden vanhemmat, myös tätä vanhempien alaikäisten</a:t>
            </a:r>
            <a:r>
              <a:rPr lang="fi-FI" sz="1200" kern="1200" baseline="0" dirty="0">
                <a:solidFill>
                  <a:schemeClr val="tx1"/>
                </a:solidFill>
                <a:effectLst/>
                <a:latin typeface="Arial" charset="0"/>
                <a:ea typeface="+mn-ea"/>
                <a:cs typeface="+mn-cs"/>
              </a:rPr>
              <a:t> </a:t>
            </a:r>
            <a:r>
              <a:rPr lang="fi-FI" sz="1200" kern="1200" dirty="0">
                <a:solidFill>
                  <a:schemeClr val="tx1"/>
                </a:solidFill>
                <a:effectLst/>
                <a:latin typeface="Arial" charset="0"/>
                <a:ea typeface="+mn-ea"/>
                <a:cs typeface="+mn-cs"/>
              </a:rPr>
              <a:t>vanhemmat kiinnostuksen mukaan.</a:t>
            </a:r>
          </a:p>
          <a:p>
            <a:pPr marL="171450" indent="-171450">
              <a:buFontTx/>
              <a:buChar char="-"/>
            </a:pPr>
            <a:r>
              <a:rPr lang="fi-FI" sz="1200" kern="1200" dirty="0">
                <a:solidFill>
                  <a:schemeClr val="tx1"/>
                </a:solidFill>
                <a:effectLst/>
                <a:latin typeface="Arial" charset="0"/>
                <a:ea typeface="+mn-ea"/>
                <a:cs typeface="+mn-cs"/>
              </a:rPr>
              <a:t>Yleensä kilpailevat opetushevosilla, toisinaan kuitenkin suoraan omalla tai vuokrahevosella</a:t>
            </a:r>
          </a:p>
          <a:p>
            <a:br>
              <a:rPr lang="fi-FI" sz="1200" b="1" kern="1200" dirty="0">
                <a:solidFill>
                  <a:schemeClr val="tx1"/>
                </a:solidFill>
                <a:effectLst/>
                <a:latin typeface="Arial" charset="0"/>
                <a:ea typeface="+mn-ea"/>
                <a:cs typeface="+mn-cs"/>
              </a:rPr>
            </a:br>
            <a:r>
              <a:rPr lang="fi-FI" sz="1200" b="1" kern="1200" dirty="0">
                <a:solidFill>
                  <a:schemeClr val="tx1"/>
                </a:solidFill>
                <a:effectLst/>
                <a:latin typeface="Arial" charset="0"/>
                <a:ea typeface="+mn-ea"/>
                <a:cs typeface="+mn-cs"/>
              </a:rPr>
              <a:t>Kesto:</a:t>
            </a:r>
            <a:endParaRPr lang="fi-FI" sz="1200" kern="1200" dirty="0">
              <a:solidFill>
                <a:schemeClr val="tx1"/>
              </a:solidFill>
              <a:effectLst/>
              <a:latin typeface="Arial" charset="0"/>
              <a:ea typeface="+mn-ea"/>
              <a:cs typeface="+mn-cs"/>
            </a:endParaRPr>
          </a:p>
          <a:p>
            <a:r>
              <a:rPr lang="fi-FI" sz="1200" kern="1200" dirty="0">
                <a:solidFill>
                  <a:schemeClr val="tx1"/>
                </a:solidFill>
                <a:effectLst/>
                <a:latin typeface="Arial" charset="0"/>
                <a:ea typeface="+mn-ea"/>
                <a:cs typeface="+mn-cs"/>
              </a:rPr>
              <a:t>-</a:t>
            </a:r>
            <a:r>
              <a:rPr lang="fi-FI" sz="1200" kern="1200" baseline="0" dirty="0">
                <a:solidFill>
                  <a:schemeClr val="tx1"/>
                </a:solidFill>
                <a:effectLst/>
                <a:latin typeface="Arial" charset="0"/>
                <a:ea typeface="+mn-ea"/>
                <a:cs typeface="+mn-cs"/>
              </a:rPr>
              <a:t> </a:t>
            </a:r>
            <a:r>
              <a:rPr lang="fi-FI" sz="1200" kern="1200" dirty="0">
                <a:solidFill>
                  <a:schemeClr val="tx1"/>
                </a:solidFill>
                <a:effectLst/>
                <a:latin typeface="Arial" charset="0"/>
                <a:ea typeface="+mn-ea"/>
                <a:cs typeface="+mn-cs"/>
              </a:rPr>
              <a:t>Yhden illan (3 h).</a:t>
            </a:r>
          </a:p>
          <a:p>
            <a:r>
              <a:rPr lang="fi-FI" sz="1200" kern="1200" dirty="0">
                <a:solidFill>
                  <a:schemeClr val="tx1"/>
                </a:solidFill>
                <a:effectLst/>
                <a:latin typeface="Arial" charset="0"/>
                <a:ea typeface="+mn-ea"/>
                <a:cs typeface="+mn-cs"/>
              </a:rPr>
              <a:t>- Jos koulutus sisältää käytännönharjoituksia, voi järjestäjä pidentää koulutuksen kestoa. Koulutuksen kestoaika on ilmoitettava kutsussa. </a:t>
            </a:r>
            <a:endParaRPr lang="fi-FI" baseline="0" dirty="0"/>
          </a:p>
          <a:p>
            <a:br>
              <a:rPr lang="fi-FI" baseline="0" dirty="0"/>
            </a:br>
            <a:r>
              <a:rPr lang="fi-FI" b="1" baseline="0" dirty="0"/>
              <a:t>Kouluttajat:</a:t>
            </a:r>
          </a:p>
          <a:p>
            <a:r>
              <a:rPr lang="fi-FI" baseline="0" dirty="0"/>
              <a:t>-   Toimihenkilöt.</a:t>
            </a:r>
          </a:p>
          <a:p>
            <a:pPr marL="171450" indent="-171450">
              <a:buFontTx/>
              <a:buChar char="-"/>
            </a:pPr>
            <a:r>
              <a:rPr lang="fi-FI" baseline="0" dirty="0"/>
              <a:t>Ratsastuksenohjaajat ja –opettajat</a:t>
            </a:r>
          </a:p>
          <a:p>
            <a:pPr marL="171450" indent="-171450">
              <a:buFontTx/>
              <a:buChar char="-"/>
            </a:pPr>
            <a:r>
              <a:rPr lang="fi-FI" baseline="0" dirty="0" err="1"/>
              <a:t>SRL:n</a:t>
            </a:r>
            <a:r>
              <a:rPr lang="fi-FI" baseline="0" dirty="0"/>
              <a:t> valmentajat</a:t>
            </a:r>
          </a:p>
          <a:p>
            <a:pPr marL="171450" indent="-171450">
              <a:buFontTx/>
              <a:buChar char="-"/>
            </a:pPr>
            <a:r>
              <a:rPr lang="fi-FI" baseline="0" dirty="0" err="1"/>
              <a:t>SRL:n</a:t>
            </a:r>
            <a:r>
              <a:rPr lang="fi-FI" baseline="0" dirty="0"/>
              <a:t> toimihenkilökouluttajat</a:t>
            </a:r>
          </a:p>
          <a:p>
            <a:br>
              <a:rPr lang="fi-FI" dirty="0"/>
            </a:br>
            <a:r>
              <a:rPr lang="fi-FI" b="1" dirty="0"/>
              <a:t>Järjestäjät:</a:t>
            </a:r>
            <a:r>
              <a:rPr lang="fi-FI" b="1" baseline="0" dirty="0"/>
              <a:t> </a:t>
            </a:r>
            <a:br>
              <a:rPr lang="fi-FI" baseline="0" dirty="0"/>
            </a:br>
            <a:r>
              <a:rPr lang="fi-FI" baseline="0" dirty="0"/>
              <a:t>- </a:t>
            </a:r>
            <a:r>
              <a:rPr lang="fi-FI" baseline="0" dirty="0" err="1"/>
              <a:t>SRL:n</a:t>
            </a:r>
            <a:r>
              <a:rPr lang="fi-FI" baseline="0" dirty="0"/>
              <a:t> seurat ja jäsentallit, mahdollisesti myös alueet.</a:t>
            </a:r>
          </a:p>
          <a:p>
            <a:br>
              <a:rPr lang="fi-FI" baseline="0" dirty="0"/>
            </a:br>
            <a:r>
              <a:rPr lang="fi-FI" b="1" baseline="0" dirty="0"/>
              <a:t>Koulutuskonseptin valmiit materiaalit: </a:t>
            </a:r>
            <a:br>
              <a:rPr lang="fi-FI" baseline="0" dirty="0"/>
            </a:br>
            <a:r>
              <a:rPr lang="fi-FI" baseline="0" dirty="0"/>
              <a:t>-   </a:t>
            </a:r>
            <a:r>
              <a:rPr lang="fi-FI" sz="1200" b="0" kern="1200" dirty="0">
                <a:solidFill>
                  <a:schemeClr val="tx1"/>
                </a:solidFill>
                <a:effectLst/>
                <a:latin typeface="Arial" charset="0"/>
                <a:ea typeface="+mn-ea"/>
                <a:cs typeface="+mn-cs"/>
              </a:rPr>
              <a:t>Urheilijan starttikurssi (</a:t>
            </a:r>
            <a:r>
              <a:rPr lang="fi-FI" sz="1200" b="0" kern="1200" dirty="0" err="1">
                <a:solidFill>
                  <a:schemeClr val="tx1"/>
                </a:solidFill>
                <a:effectLst/>
                <a:latin typeface="Arial" charset="0"/>
                <a:ea typeface="+mn-ea"/>
                <a:cs typeface="+mn-cs"/>
              </a:rPr>
              <a:t>powerpoint</a:t>
            </a:r>
            <a:r>
              <a:rPr lang="fi-FI" sz="1200" b="0" kern="1200" dirty="0">
                <a:solidFill>
                  <a:schemeClr val="tx1"/>
                </a:solidFill>
                <a:effectLst/>
                <a:latin typeface="Arial" charset="0"/>
                <a:ea typeface="+mn-ea"/>
                <a:cs typeface="+mn-cs"/>
              </a:rPr>
              <a:t>)</a:t>
            </a:r>
            <a:endParaRPr lang="fi-FI" sz="1200" b="0" kern="1200" baseline="0" dirty="0">
              <a:solidFill>
                <a:schemeClr val="tx1"/>
              </a:solidFill>
              <a:effectLst/>
              <a:latin typeface="Arial" charset="0"/>
              <a:ea typeface="+mn-ea"/>
              <a:cs typeface="+mn-cs"/>
            </a:endParaRPr>
          </a:p>
          <a:p>
            <a:pPr marL="171450" indent="-171450">
              <a:buFontTx/>
              <a:buChar char="-"/>
            </a:pPr>
            <a:r>
              <a:rPr lang="fi-FI" sz="1200" b="0" kern="1200" dirty="0">
                <a:solidFill>
                  <a:schemeClr val="tx1"/>
                </a:solidFill>
                <a:effectLst/>
                <a:latin typeface="Arial" charset="0"/>
                <a:ea typeface="+mn-ea"/>
                <a:cs typeface="+mn-cs"/>
              </a:rPr>
              <a:t>Ratsastajan opas kilpailumaailmaan</a:t>
            </a:r>
          </a:p>
          <a:p>
            <a:pPr marL="171450" indent="-171450">
              <a:buFontTx/>
              <a:buChar char="-"/>
            </a:pPr>
            <a:r>
              <a:rPr lang="fi-FI" sz="1200" b="0" kern="1200" dirty="0">
                <a:solidFill>
                  <a:schemeClr val="tx1"/>
                </a:solidFill>
                <a:effectLst/>
                <a:latin typeface="Arial" charset="0"/>
                <a:ea typeface="+mn-ea"/>
                <a:cs typeface="+mn-cs"/>
              </a:rPr>
              <a:t>Kilpailusäännöt ja lajisäännöt</a:t>
            </a:r>
          </a:p>
          <a:p>
            <a:pPr marL="171450" indent="-171450">
              <a:buFontTx/>
              <a:buChar char="-"/>
            </a:pPr>
            <a:endParaRPr lang="fi-FI" sz="1200" b="0" kern="1200" dirty="0">
              <a:solidFill>
                <a:schemeClr val="tx1"/>
              </a:solidFill>
              <a:effectLst/>
              <a:latin typeface="Arial" charset="0"/>
              <a:ea typeface="+mn-ea"/>
              <a:cs typeface="+mn-cs"/>
            </a:endParaRPr>
          </a:p>
          <a:p>
            <a:pPr marL="0" indent="0">
              <a:buFontTx/>
              <a:buNone/>
            </a:pPr>
            <a:r>
              <a:rPr lang="fi-FI" sz="1200" b="1" kern="1200" dirty="0">
                <a:solidFill>
                  <a:schemeClr val="tx1"/>
                </a:solidFill>
                <a:effectLst/>
                <a:latin typeface="Arial" charset="0"/>
                <a:ea typeface="+mn-ea"/>
                <a:cs typeface="+mn-cs"/>
              </a:rPr>
              <a:t>Powerpointin</a:t>
            </a:r>
            <a:r>
              <a:rPr lang="fi-FI" sz="1200" b="1" kern="1200" baseline="0" dirty="0">
                <a:solidFill>
                  <a:schemeClr val="tx1"/>
                </a:solidFill>
                <a:effectLst/>
                <a:latin typeface="Arial" charset="0"/>
                <a:ea typeface="+mn-ea"/>
                <a:cs typeface="+mn-cs"/>
              </a:rPr>
              <a:t> käyttö</a:t>
            </a:r>
            <a:br>
              <a:rPr lang="fi-FI" sz="1200" b="0" kern="1200" baseline="0" dirty="0">
                <a:solidFill>
                  <a:schemeClr val="tx1"/>
                </a:solidFill>
                <a:effectLst/>
                <a:latin typeface="Arial" charset="0"/>
                <a:ea typeface="+mn-ea"/>
                <a:cs typeface="+mn-cs"/>
              </a:rPr>
            </a:br>
            <a:r>
              <a:rPr lang="fi-FI" sz="1200" b="0" kern="1200" baseline="0" dirty="0">
                <a:solidFill>
                  <a:schemeClr val="tx1"/>
                </a:solidFill>
                <a:effectLst/>
                <a:latin typeface="Arial" charset="0"/>
                <a:ea typeface="+mn-ea"/>
                <a:cs typeface="+mn-cs"/>
              </a:rPr>
              <a:t>- Diojen alla on lisätietoja ja vinkkejä kouluttajalle, joten </a:t>
            </a:r>
            <a:r>
              <a:rPr lang="fi-FI" sz="1200" b="0" kern="1200" baseline="0" dirty="0" err="1">
                <a:solidFill>
                  <a:schemeClr val="tx1"/>
                </a:solidFill>
                <a:effectLst/>
                <a:latin typeface="Arial" charset="0"/>
                <a:ea typeface="+mn-ea"/>
                <a:cs typeface="+mn-cs"/>
              </a:rPr>
              <a:t>powerpointin</a:t>
            </a:r>
            <a:r>
              <a:rPr lang="fi-FI" sz="1200" b="0" kern="1200" baseline="0" dirty="0">
                <a:solidFill>
                  <a:schemeClr val="tx1"/>
                </a:solidFill>
                <a:effectLst/>
                <a:latin typeface="Arial" charset="0"/>
                <a:ea typeface="+mn-ea"/>
                <a:cs typeface="+mn-cs"/>
              </a:rPr>
              <a:t> sisältöön kannattaa tutustua jo suunnitteluvaiheessa. </a:t>
            </a:r>
          </a:p>
          <a:p>
            <a:pPr marL="171450" indent="-171450">
              <a:buFontTx/>
              <a:buChar char="-"/>
            </a:pPr>
            <a:r>
              <a:rPr lang="fi-FI" sz="1200" b="0" kern="1200" baseline="0" dirty="0">
                <a:solidFill>
                  <a:schemeClr val="tx1"/>
                </a:solidFill>
                <a:effectLst/>
                <a:latin typeface="Arial" charset="0"/>
                <a:ea typeface="+mn-ea"/>
                <a:cs typeface="+mn-cs"/>
              </a:rPr>
              <a:t>Diojen on tarkoitus herättää keskustelua, niistä ei löydy valmiita vastauksia.</a:t>
            </a:r>
          </a:p>
          <a:p>
            <a:pPr marL="171450" indent="-171450">
              <a:buFontTx/>
              <a:buChar char="-"/>
            </a:pPr>
            <a:r>
              <a:rPr lang="fi-FI" sz="1200" b="0" kern="1200" baseline="0" dirty="0">
                <a:solidFill>
                  <a:schemeClr val="tx1"/>
                </a:solidFill>
                <a:effectLst/>
                <a:latin typeface="Arial" charset="0"/>
                <a:ea typeface="+mn-ea"/>
                <a:cs typeface="+mn-cs"/>
              </a:rPr>
              <a:t>Kouluttajan tehtävänä on johdattaa osallistujat miettimään itse vastauksia kysymyksiin. </a:t>
            </a:r>
          </a:p>
          <a:p>
            <a:pPr marL="171450" indent="-171450">
              <a:buFontTx/>
              <a:buChar char="-"/>
            </a:pPr>
            <a:r>
              <a:rPr lang="fi-FI" sz="1200" b="0" kern="1200" baseline="0" dirty="0">
                <a:solidFill>
                  <a:schemeClr val="tx1"/>
                </a:solidFill>
                <a:effectLst/>
                <a:latin typeface="Arial" charset="0"/>
                <a:ea typeface="+mn-ea"/>
                <a:cs typeface="+mn-cs"/>
              </a:rPr>
              <a:t>Moniin kysymyksiin ei ole yhtä oikeaa vastausta, vaan paljon erilaisia näkemyksiä, joista voidaan osallistujien kanssa keskustella.  </a:t>
            </a:r>
          </a:p>
          <a:p>
            <a:pPr marL="171450" indent="-171450">
              <a:buFontTx/>
              <a:buChar char="-"/>
            </a:pPr>
            <a:r>
              <a:rPr lang="fi-FI" sz="1200" b="0" kern="1200" baseline="0" dirty="0">
                <a:solidFill>
                  <a:schemeClr val="tx1"/>
                </a:solidFill>
                <a:effectLst/>
                <a:latin typeface="Arial" charset="0"/>
                <a:ea typeface="+mn-ea"/>
                <a:cs typeface="+mn-cs"/>
              </a:rPr>
              <a:t>Jos keskustelu ei meinaa käynnistyä, diasarjan kuvista sekä alaosan vinkeistä voi saada apua osallistujien aktivoimiseen.</a:t>
            </a:r>
          </a:p>
          <a:p>
            <a:pPr marL="171450" indent="-171450">
              <a:buFontTx/>
              <a:buChar char="-"/>
            </a:pPr>
            <a:r>
              <a:rPr lang="fi-FI" sz="1200" b="0" kern="1200" baseline="0" dirty="0">
                <a:solidFill>
                  <a:schemeClr val="tx1"/>
                </a:solidFill>
                <a:effectLst/>
                <a:latin typeface="Arial" charset="0"/>
                <a:ea typeface="+mn-ea"/>
                <a:cs typeface="+mn-cs"/>
              </a:rPr>
              <a:t>Tarkoituksena on, että osallistujat ovat äänessä vähintään yhtä paljon tai enemmän kuin kouluttaja itse. Huomioi, että kaikki osallistujat saavat puheenvuoron (esim. parityöskentelyt, pienryhmät, jokaisen näkemyksen kuuleminen, äänestykset tms.).</a:t>
            </a:r>
          </a:p>
          <a:p>
            <a:br>
              <a:rPr lang="fi-FI" sz="1200" b="0" kern="1200" dirty="0">
                <a:solidFill>
                  <a:schemeClr val="tx1"/>
                </a:solidFill>
                <a:effectLst/>
                <a:latin typeface="Arial" charset="0"/>
                <a:ea typeface="+mn-ea"/>
                <a:cs typeface="+mn-cs"/>
              </a:rPr>
            </a:br>
            <a:r>
              <a:rPr lang="fi-FI" sz="1200" b="1" kern="1200" dirty="0">
                <a:solidFill>
                  <a:schemeClr val="tx1"/>
                </a:solidFill>
                <a:effectLst/>
                <a:latin typeface="Arial" charset="0"/>
                <a:ea typeface="+mn-ea"/>
                <a:cs typeface="+mn-cs"/>
              </a:rPr>
              <a:t>Käytännönläheinen toteutustapa Kohti ratsastuskilpailuja -koulutukseen</a:t>
            </a:r>
            <a:endParaRPr lang="fi-FI" sz="1200" kern="1200" dirty="0">
              <a:solidFill>
                <a:schemeClr val="tx1"/>
              </a:solidFill>
              <a:effectLst/>
              <a:latin typeface="Arial" charset="0"/>
              <a:ea typeface="+mn-ea"/>
              <a:cs typeface="+mn-cs"/>
            </a:endParaRPr>
          </a:p>
          <a:p>
            <a:r>
              <a:rPr lang="fi-FI" sz="1200" kern="1200" dirty="0">
                <a:solidFill>
                  <a:schemeClr val="tx1"/>
                </a:solidFill>
                <a:effectLst/>
                <a:latin typeface="Arial" charset="0"/>
                <a:ea typeface="+mn-ea"/>
                <a:cs typeface="+mn-cs"/>
              </a:rPr>
              <a:t>Kohti ratsastuskilpailuja -koulutus voidaan järjestää osittain myös kilpailuharjoituksien/keppihevoskisojen kautta käytännössä, tarvittaessa lisättynä pienellä teoriatuokiolla. Kouluttaja huolehtii, että </a:t>
            </a:r>
            <a:r>
              <a:rPr lang="fi-FI" sz="1200" kern="1200" dirty="0" err="1">
                <a:solidFill>
                  <a:schemeClr val="tx1"/>
                </a:solidFill>
                <a:effectLst/>
                <a:latin typeface="Arial" charset="0"/>
                <a:ea typeface="+mn-ea"/>
                <a:cs typeface="+mn-cs"/>
              </a:rPr>
              <a:t>powerpoint</a:t>
            </a:r>
            <a:r>
              <a:rPr lang="fi-FI" sz="1200" kern="1200" dirty="0">
                <a:solidFill>
                  <a:schemeClr val="tx1"/>
                </a:solidFill>
                <a:effectLst/>
                <a:latin typeface="Arial" charset="0"/>
                <a:ea typeface="+mn-ea"/>
                <a:cs typeface="+mn-cs"/>
              </a:rPr>
              <a:t>-materiaalissa käsitellyt asiat käydään läpi tavalla tai toisella.</a:t>
            </a:r>
            <a:br>
              <a:rPr lang="fi-FI" sz="1200" kern="1200" dirty="0">
                <a:solidFill>
                  <a:schemeClr val="tx1"/>
                </a:solidFill>
                <a:effectLst/>
                <a:latin typeface="Arial" charset="0"/>
                <a:ea typeface="+mn-ea"/>
                <a:cs typeface="+mn-cs"/>
              </a:rPr>
            </a:br>
            <a:endParaRPr lang="fi-FI" sz="1200" kern="1200" dirty="0">
              <a:solidFill>
                <a:schemeClr val="tx1"/>
              </a:solidFill>
              <a:effectLst/>
              <a:latin typeface="Arial" charset="0"/>
              <a:ea typeface="+mn-ea"/>
              <a:cs typeface="+mn-cs"/>
            </a:endParaRPr>
          </a:p>
          <a:p>
            <a:r>
              <a:rPr lang="fi-FI" sz="1200" kern="1200" dirty="0">
                <a:solidFill>
                  <a:schemeClr val="tx1"/>
                </a:solidFill>
                <a:effectLst/>
                <a:latin typeface="Arial" charset="0"/>
                <a:ea typeface="+mn-ea"/>
                <a:cs typeface="+mn-cs"/>
              </a:rPr>
              <a:t>Esimerkkejä asioista, joita voidaan harjoitella käytännössä: </a:t>
            </a:r>
          </a:p>
          <a:p>
            <a:pPr lvl="0"/>
            <a:r>
              <a:rPr lang="fi-FI" sz="1200" kern="1200" dirty="0">
                <a:solidFill>
                  <a:schemeClr val="tx1"/>
                </a:solidFill>
                <a:effectLst/>
                <a:latin typeface="Arial" charset="0"/>
                <a:ea typeface="+mn-ea"/>
                <a:cs typeface="+mn-cs"/>
              </a:rPr>
              <a:t>- Koulutettavat saavat valita tallin hevosista sen, jolla mieluiten lähtisivät kilpailemaan ensimmäistä kertaa. Tämän jälkeen pohditaan yhdessä onko valinta järkevä ja miksi tai miksi ei?</a:t>
            </a:r>
          </a:p>
          <a:p>
            <a:pPr lvl="0"/>
            <a:r>
              <a:rPr lang="fi-FI" sz="1200" kern="1200" dirty="0">
                <a:solidFill>
                  <a:schemeClr val="tx1"/>
                </a:solidFill>
                <a:effectLst/>
                <a:latin typeface="Arial" charset="0"/>
                <a:ea typeface="+mn-ea"/>
                <a:cs typeface="+mn-cs"/>
              </a:rPr>
              <a:t>- Varustehuoneessa on luontevaa käydä läpi kilpailuissa sallitut hevosen varusteet sekä vastata koulutettavien kysymyksiin. </a:t>
            </a:r>
          </a:p>
          <a:p>
            <a:pPr lvl="0"/>
            <a:r>
              <a:rPr lang="fi-FI" sz="1200" kern="1200" dirty="0">
                <a:solidFill>
                  <a:schemeClr val="tx1"/>
                </a:solidFill>
                <a:effectLst/>
                <a:latin typeface="Arial" charset="0"/>
                <a:ea typeface="+mn-ea"/>
                <a:cs typeface="+mn-cs"/>
              </a:rPr>
              <a:t>- Jos koulutettavilla on yllään ratsastusvaatteet, voidaan niiden kautta keskustella voisiko niillä osallistua kilpailuihin ja jos, niin minkä tasoisiin?</a:t>
            </a:r>
          </a:p>
          <a:p>
            <a:pPr lvl="0"/>
            <a:r>
              <a:rPr lang="fi-FI" sz="1200" kern="1200" dirty="0">
                <a:solidFill>
                  <a:schemeClr val="tx1"/>
                </a:solidFill>
                <a:effectLst/>
                <a:latin typeface="Arial" charset="0"/>
                <a:ea typeface="+mn-ea"/>
                <a:cs typeface="+mn-cs"/>
              </a:rPr>
              <a:t>- Kootaan kisapäivänä tarvittavat varusteet yhdessä kasaan. </a:t>
            </a:r>
          </a:p>
          <a:p>
            <a:pPr lvl="0"/>
            <a:r>
              <a:rPr lang="fi-FI" sz="1200" kern="1200" dirty="0">
                <a:solidFill>
                  <a:schemeClr val="tx1"/>
                </a:solidFill>
                <a:effectLst/>
                <a:latin typeface="Arial" charset="0"/>
                <a:ea typeface="+mn-ea"/>
                <a:cs typeface="+mn-cs"/>
              </a:rPr>
              <a:t>- Hevosen hoito ennen kilpailua: kuljetus, letitys jne.</a:t>
            </a:r>
          </a:p>
          <a:p>
            <a:pPr lvl="0"/>
            <a:r>
              <a:rPr lang="fi-FI" sz="1200" kern="1200" dirty="0">
                <a:solidFill>
                  <a:schemeClr val="tx1"/>
                </a:solidFill>
                <a:effectLst/>
                <a:latin typeface="Arial" charset="0"/>
                <a:ea typeface="+mn-ea"/>
                <a:cs typeface="+mn-cs"/>
              </a:rPr>
              <a:t>- Omien harjoitus- tai vaikkapa keppihevoskilpailuiden järjestäminen, jolloin voidaan harjoitella toimihenkilötehtäviä sekä itse kilpailusuoritukseen ja vaikkapa verryttelyyn liittyviä asioita. Kilpailut kannattaa järjestää niin, että pääsee kokeilemaan monipuolisesti erilaisia asioita. Tähän voivat osallistua myös vanhemmat sekä ne tallilaiset, jotka eivät aio kilpailla.</a:t>
            </a:r>
          </a:p>
          <a:p>
            <a:endParaRPr lang="fi-FI" sz="1200" b="0" kern="1200" dirty="0">
              <a:solidFill>
                <a:schemeClr val="tx1"/>
              </a:solidFill>
              <a:effectLst/>
              <a:latin typeface="Arial" charset="0"/>
              <a:ea typeface="+mn-ea"/>
              <a:cs typeface="+mn-cs"/>
            </a:endParaRPr>
          </a:p>
          <a:p>
            <a:endParaRPr lang="fi-FI" dirty="0"/>
          </a:p>
        </p:txBody>
      </p:sp>
      <p:sp>
        <p:nvSpPr>
          <p:cNvPr id="4" name="Dian numeron paikkamerkki 3"/>
          <p:cNvSpPr>
            <a:spLocks noGrp="1"/>
          </p:cNvSpPr>
          <p:nvPr>
            <p:ph type="sldNum" sz="quarter" idx="10"/>
          </p:nvPr>
        </p:nvSpPr>
        <p:spPr/>
        <p:txBody>
          <a:bodyPr/>
          <a:lstStyle/>
          <a:p>
            <a:pPr>
              <a:defRPr/>
            </a:pPr>
            <a:fld id="{4BA7F668-302C-45C5-B73A-1D4C74DE2DFA}" type="slidenum">
              <a:rPr lang="fi-FI" smtClean="0"/>
              <a:pPr>
                <a:defRPr/>
              </a:pPr>
              <a:t>1</a:t>
            </a:fld>
            <a:endParaRPr lang="fi-FI"/>
          </a:p>
        </p:txBody>
      </p:sp>
    </p:spTree>
    <p:extLst>
      <p:ext uri="{BB962C8B-B14F-4D97-AF65-F5344CB8AC3E}">
        <p14:creationId xmlns:p14="http://schemas.microsoft.com/office/powerpoint/2010/main" val="3779430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Mikä on Kipa ja mihin sitä käytetään?</a:t>
            </a:r>
          </a:p>
          <a:p>
            <a:endParaRPr lang="fi-FI" dirty="0"/>
          </a:p>
          <a:p>
            <a:r>
              <a:rPr lang="fi-FI" dirty="0"/>
              <a:t>Käydään katsomassa</a:t>
            </a:r>
            <a:r>
              <a:rPr lang="fi-FI" baseline="0" dirty="0"/>
              <a:t> KIPA:a yhdessä.</a:t>
            </a:r>
            <a:br>
              <a:rPr lang="fi-FI" baseline="0" dirty="0"/>
            </a:br>
            <a:r>
              <a:rPr lang="fi-FI" baseline="0" dirty="0"/>
              <a:t>Etsitään tietoja </a:t>
            </a:r>
            <a:r>
              <a:rPr lang="fi-FI" baseline="0" dirty="0" err="1"/>
              <a:t>esim</a:t>
            </a:r>
            <a:r>
              <a:rPr lang="fi-FI" baseline="0" dirty="0"/>
              <a:t>:</a:t>
            </a:r>
          </a:p>
          <a:p>
            <a:pPr marL="171450" indent="-171450">
              <a:buFontTx/>
              <a:buChar char="-"/>
            </a:pPr>
            <a:r>
              <a:rPr lang="fi-FI" baseline="0" dirty="0"/>
              <a:t>Missä on seurakilpailuja lähiaikoina lähialueilla?</a:t>
            </a:r>
          </a:p>
          <a:p>
            <a:pPr marL="171450" indent="-171450">
              <a:buFontTx/>
              <a:buChar char="-"/>
            </a:pPr>
            <a:endParaRPr lang="fi-FI" baseline="0" dirty="0"/>
          </a:p>
          <a:p>
            <a:pPr marL="0" indent="0">
              <a:buFontTx/>
              <a:buNone/>
            </a:pPr>
            <a:r>
              <a:rPr lang="fi-FI" baseline="0" dirty="0"/>
              <a:t>KIPA:sta löytyy</a:t>
            </a:r>
          </a:p>
          <a:p>
            <a:pPr marL="171450" indent="-171450">
              <a:buFontTx/>
              <a:buChar char="-"/>
            </a:pPr>
            <a:r>
              <a:rPr lang="fi-FI" baseline="0" dirty="0"/>
              <a:t>Kilpailuluvat ja hevosten vuosimaksut</a:t>
            </a:r>
          </a:p>
          <a:p>
            <a:pPr marL="171450" indent="-171450">
              <a:buFontTx/>
              <a:buChar char="-"/>
            </a:pPr>
            <a:r>
              <a:rPr lang="fi-FI" baseline="0" dirty="0"/>
              <a:t>Kilpailukutsut eri tasoille ja lajeille</a:t>
            </a:r>
          </a:p>
          <a:p>
            <a:pPr marL="171450" indent="-171450">
              <a:buFontTx/>
              <a:buChar char="-"/>
            </a:pPr>
            <a:r>
              <a:rPr lang="fi-FI" baseline="0" dirty="0"/>
              <a:t>Alue- ja maajoukkuevalmennukset</a:t>
            </a:r>
          </a:p>
          <a:p>
            <a:pPr marL="171450" indent="-171450">
              <a:buFontTx/>
              <a:buChar char="-"/>
            </a:pPr>
            <a:r>
              <a:rPr lang="fi-FI" baseline="0" dirty="0"/>
              <a:t>Ranking-pisteet</a:t>
            </a:r>
          </a:p>
        </p:txBody>
      </p:sp>
      <p:sp>
        <p:nvSpPr>
          <p:cNvPr id="4" name="Dian numeron paikkamerkki 3"/>
          <p:cNvSpPr>
            <a:spLocks noGrp="1"/>
          </p:cNvSpPr>
          <p:nvPr>
            <p:ph type="sldNum" sz="quarter" idx="10"/>
          </p:nvPr>
        </p:nvSpPr>
        <p:spPr/>
        <p:txBody>
          <a:bodyPr/>
          <a:lstStyle/>
          <a:p>
            <a:fld id="{FF49EDEC-6007-4BEE-8465-AA1D4E7FDE12}" type="slidenum">
              <a:rPr lang="fi-FI" smtClean="0"/>
              <a:pPr/>
              <a:t>10</a:t>
            </a:fld>
            <a:endParaRPr lang="fi-FI"/>
          </a:p>
        </p:txBody>
      </p:sp>
    </p:spTree>
    <p:extLst>
      <p:ext uri="{BB962C8B-B14F-4D97-AF65-F5344CB8AC3E}">
        <p14:creationId xmlns:p14="http://schemas.microsoft.com/office/powerpoint/2010/main" val="2303314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Kouluttajalla on mukana</a:t>
            </a:r>
            <a:r>
              <a:rPr lang="fi-FI" baseline="0" dirty="0"/>
              <a:t> seuran edellisen kilpailun kutsu tai katsokaa seuratason kisakutsu KIPA:sta.</a:t>
            </a:r>
            <a:endParaRPr lang="fi-FI" dirty="0"/>
          </a:p>
          <a:p>
            <a:endParaRPr lang="fi-FI" dirty="0"/>
          </a:p>
          <a:p>
            <a:r>
              <a:rPr lang="fi-FI" dirty="0"/>
              <a:t>Esim. missä</a:t>
            </a:r>
            <a:r>
              <a:rPr lang="fi-FI" baseline="0" dirty="0"/>
              <a:t> kilpailu on, minkä tasoinen se on, mitä luokkia on, kenelle luokat ovat avoimia, miten ja mihin mennessä ilmoittaudutaan, miten kisamaksut maksetaan.</a:t>
            </a:r>
            <a:endParaRPr lang="fi-FI" dirty="0"/>
          </a:p>
          <a:p>
            <a:endParaRPr lang="fi-FI" dirty="0"/>
          </a:p>
          <a:p>
            <a:r>
              <a:rPr lang="fi-FI" baseline="0" dirty="0" err="1"/>
              <a:t>KIPA:ssa</a:t>
            </a:r>
            <a:r>
              <a:rPr lang="fi-FI" baseline="0" dirty="0"/>
              <a:t> ovat kaikki seura-, alue- ja kansalliset kilpailukutsut. Harjoituskilpailujen kutsuja löytyy myös tallin ilmoitustaululta, seurojen nettisivuilta jne.</a:t>
            </a:r>
          </a:p>
          <a:p>
            <a:endParaRPr lang="fi-FI" baseline="0" dirty="0"/>
          </a:p>
          <a:p>
            <a:r>
              <a:rPr lang="fi-FI" baseline="0" dirty="0"/>
              <a:t>Seurakilpailuihin ilmoittaudutaan </a:t>
            </a:r>
            <a:r>
              <a:rPr lang="fi-FI" baseline="0" dirty="0" err="1"/>
              <a:t>Kipan</a:t>
            </a:r>
            <a:r>
              <a:rPr lang="fi-FI" baseline="0" dirty="0"/>
              <a:t> kautta.</a:t>
            </a:r>
          </a:p>
        </p:txBody>
      </p:sp>
      <p:sp>
        <p:nvSpPr>
          <p:cNvPr id="4" name="Dian numeron paikkamerkki 3"/>
          <p:cNvSpPr>
            <a:spLocks noGrp="1"/>
          </p:cNvSpPr>
          <p:nvPr>
            <p:ph type="sldNum" sz="quarter" idx="10"/>
          </p:nvPr>
        </p:nvSpPr>
        <p:spPr/>
        <p:txBody>
          <a:bodyPr/>
          <a:lstStyle/>
          <a:p>
            <a:fld id="{FF49EDEC-6007-4BEE-8465-AA1D4E7FDE12}" type="slidenum">
              <a:rPr lang="fi-FI" smtClean="0"/>
              <a:pPr/>
              <a:t>12</a:t>
            </a:fld>
            <a:endParaRPr lang="fi-FI"/>
          </a:p>
        </p:txBody>
      </p:sp>
    </p:spTree>
    <p:extLst>
      <p:ext uri="{BB962C8B-B14F-4D97-AF65-F5344CB8AC3E}">
        <p14:creationId xmlns:p14="http://schemas.microsoft.com/office/powerpoint/2010/main" val="1307530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Kilpailuja saavat järjestää ratsastusseura</a:t>
            </a:r>
            <a:r>
              <a:rPr lang="fi-FI" baseline="0" dirty="0"/>
              <a:t>t ja </a:t>
            </a:r>
            <a:r>
              <a:rPr lang="fi-FI" baseline="0" dirty="0" err="1"/>
              <a:t>SRL:n</a:t>
            </a:r>
            <a:r>
              <a:rPr lang="fi-FI" baseline="0" dirty="0"/>
              <a:t> jäsentallit sekä yhteisöjäsenet sopimusten mukaan.</a:t>
            </a:r>
          </a:p>
          <a:p>
            <a:endParaRPr lang="fi-FI" dirty="0"/>
          </a:p>
          <a:p>
            <a:r>
              <a:rPr lang="fi-FI" dirty="0"/>
              <a:t>Seurat</a:t>
            </a:r>
            <a:r>
              <a:rPr lang="fi-FI" baseline="0" dirty="0"/>
              <a:t> voivat saada kilpailujen järjestämisestä pieniä tuottoja, jotka käytetään seuran toiminnan hyväksi. Toisinaan kilpailut tuottavat tappiota järjestävälle seuralle. </a:t>
            </a:r>
            <a:endParaRPr lang="fi-FI" dirty="0"/>
          </a:p>
          <a:p>
            <a:endParaRPr lang="fi-FI" dirty="0"/>
          </a:p>
          <a:p>
            <a:r>
              <a:rPr lang="fi-FI" dirty="0"/>
              <a:t>Mietitään</a:t>
            </a:r>
            <a:r>
              <a:rPr lang="fi-FI" baseline="0" dirty="0"/>
              <a:t> mitä kaikkea toimihenkilöitä kisoissa on ja mikä heidän tehtävänsä on. Toimihenkilöt ovat yleensä vapaaehtoisia, tosin joillekin voidaan maksaa kulukorvauksia.</a:t>
            </a:r>
          </a:p>
          <a:p>
            <a:endParaRPr lang="fi-FI" baseline="0" dirty="0"/>
          </a:p>
          <a:p>
            <a:r>
              <a:rPr lang="fi-FI" baseline="0" dirty="0"/>
              <a:t>Järjestelyt: </a:t>
            </a:r>
          </a:p>
          <a:p>
            <a:r>
              <a:rPr lang="fi-FI" baseline="0" dirty="0"/>
              <a:t>ennakkoon kisakutsun laatiminen, toimihenkilöistä sopiminen, paikan ja päivän sopiminen, radan rakentaminen, kaluston hankkiminen/kunnostaminen kisakuntoon, </a:t>
            </a:r>
            <a:r>
              <a:rPr lang="fi-FI" baseline="0" dirty="0" err="1"/>
              <a:t>puffetin</a:t>
            </a:r>
            <a:r>
              <a:rPr lang="fi-FI" baseline="0" dirty="0"/>
              <a:t> valmistelu, palkinnot…</a:t>
            </a:r>
            <a:br>
              <a:rPr lang="fi-FI" baseline="0" dirty="0"/>
            </a:br>
            <a:r>
              <a:rPr lang="fi-FI" baseline="0" dirty="0"/>
              <a:t>kisapäivänä: kisan pyörittäminen, oheistoiminta (esim. </a:t>
            </a:r>
            <a:r>
              <a:rPr lang="fi-FI" baseline="0" dirty="0" err="1"/>
              <a:t>puffetti</a:t>
            </a:r>
            <a:r>
              <a:rPr lang="fi-FI" baseline="0" dirty="0"/>
              <a:t>, </a:t>
            </a:r>
            <a:r>
              <a:rPr lang="fi-FI" baseline="0" dirty="0" err="1"/>
              <a:t>WC:t</a:t>
            </a:r>
            <a:r>
              <a:rPr lang="fi-FI" baseline="0" dirty="0"/>
              <a:t>), liikenteenohjaus…</a:t>
            </a:r>
          </a:p>
          <a:p>
            <a:r>
              <a:rPr lang="fi-FI" baseline="0" dirty="0"/>
              <a:t>Jälkeen: tuloksista tiedottaminen, kisapaikan siivoaminen, raha-asioiden hoitaminen…</a:t>
            </a:r>
          </a:p>
          <a:p>
            <a:endParaRPr lang="fi-FI" baseline="0" dirty="0"/>
          </a:p>
          <a:p>
            <a:r>
              <a:rPr lang="fi-FI" baseline="0" dirty="0"/>
              <a:t>Urheilijat voivat vaikuttaa kilpailujen sujuvuuteen mm. noudattamalla järjestäjien ohjeita, pitämällä omalta osaltaan aikatauluista kiinni, huomioimalla kanssaurheilijat ja kilpailujen järjestäjät, lukemalla kilpailutiedotteen </a:t>
            </a:r>
            <a:r>
              <a:rPr lang="fi-FI" baseline="0" dirty="0" err="1"/>
              <a:t>KIPA:sta</a:t>
            </a:r>
            <a:r>
              <a:rPr lang="fi-FI" baseline="0" dirty="0"/>
              <a:t> etukäteen, selvittämällä mahdolliset epäselvät asiat ennen kilpailupäivää.</a:t>
            </a:r>
            <a:endParaRPr lang="fi-FI" dirty="0"/>
          </a:p>
        </p:txBody>
      </p:sp>
      <p:sp>
        <p:nvSpPr>
          <p:cNvPr id="4" name="Dian numeron paikkamerkki 3"/>
          <p:cNvSpPr>
            <a:spLocks noGrp="1"/>
          </p:cNvSpPr>
          <p:nvPr>
            <p:ph type="sldNum" sz="quarter" idx="10"/>
          </p:nvPr>
        </p:nvSpPr>
        <p:spPr/>
        <p:txBody>
          <a:bodyPr/>
          <a:lstStyle/>
          <a:p>
            <a:fld id="{FF49EDEC-6007-4BEE-8465-AA1D4E7FDE12}" type="slidenum">
              <a:rPr lang="fi-FI" smtClean="0"/>
              <a:pPr/>
              <a:t>13</a:t>
            </a:fld>
            <a:endParaRPr lang="fi-FI"/>
          </a:p>
        </p:txBody>
      </p:sp>
    </p:spTree>
    <p:extLst>
      <p:ext uri="{BB962C8B-B14F-4D97-AF65-F5344CB8AC3E}">
        <p14:creationId xmlns:p14="http://schemas.microsoft.com/office/powerpoint/2010/main" val="19793729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pPr marL="171450" indent="-171450">
              <a:buFontTx/>
              <a:buChar char="-"/>
            </a:pPr>
            <a:r>
              <a:rPr lang="fi-FI" baseline="0" dirty="0"/>
              <a:t>Käytännöt vaihtelevat seuroittain: osa järjestäjistä velvoittaa kisaajat osallistumaan myös järjestelyihin, varsinkin jos kisaavat ratsastuskoulun hevosilla. Osa seuroista palkitsee ahkeria toimihenkilöitään eri tavoin.</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fi-FI" dirty="0"/>
              <a:t>Toimihenkilötehtävissä</a:t>
            </a:r>
            <a:r>
              <a:rPr lang="fi-FI" baseline="0" dirty="0"/>
              <a:t> oppii kilpailusääntöjä ja käytännönniksejä. Samalla myös tutustut kisaajiin ja seuraihmisiin. Heiltä voi saada oppeja tai apua. </a:t>
            </a:r>
          </a:p>
          <a:p>
            <a:pPr marL="0" marR="0" indent="0" algn="l" defTabSz="914400" rtl="0" eaLnBrk="1" fontAlgn="auto" latinLnBrk="0" hangingPunct="1">
              <a:lnSpc>
                <a:spcPct val="100000"/>
              </a:lnSpc>
              <a:spcBef>
                <a:spcPts val="0"/>
              </a:spcBef>
              <a:spcAft>
                <a:spcPts val="0"/>
              </a:spcAft>
              <a:buClrTx/>
              <a:buSzTx/>
              <a:buFontTx/>
              <a:buNone/>
              <a:tabLst/>
              <a:defRPr/>
            </a:pPr>
            <a:r>
              <a:rPr lang="fi-FI" baseline="0" dirty="0"/>
              <a:t>- Kertoa miten omassa seurassa toimihenkilötehtäviin ilmoittaudutaan ja miten tehtäviin koulutetaan.</a:t>
            </a:r>
          </a:p>
          <a:p>
            <a:endParaRPr lang="fi-FI" dirty="0"/>
          </a:p>
        </p:txBody>
      </p:sp>
      <p:sp>
        <p:nvSpPr>
          <p:cNvPr id="4" name="Dian numeron paikkamerkki 3"/>
          <p:cNvSpPr>
            <a:spLocks noGrp="1"/>
          </p:cNvSpPr>
          <p:nvPr>
            <p:ph type="sldNum" sz="quarter" idx="10"/>
          </p:nvPr>
        </p:nvSpPr>
        <p:spPr/>
        <p:txBody>
          <a:bodyPr/>
          <a:lstStyle/>
          <a:p>
            <a:pPr>
              <a:defRPr/>
            </a:pPr>
            <a:fld id="{4BA7F668-302C-45C5-B73A-1D4C74DE2DFA}" type="slidenum">
              <a:rPr lang="fi-FI" smtClean="0"/>
              <a:pPr>
                <a:defRPr/>
              </a:pPr>
              <a:t>14</a:t>
            </a:fld>
            <a:endParaRPr lang="fi-FI"/>
          </a:p>
        </p:txBody>
      </p:sp>
    </p:spTree>
    <p:extLst>
      <p:ext uri="{BB962C8B-B14F-4D97-AF65-F5344CB8AC3E}">
        <p14:creationId xmlns:p14="http://schemas.microsoft.com/office/powerpoint/2010/main" val="33490737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Kilpailupäivän</a:t>
            </a:r>
            <a:r>
              <a:rPr lang="fi-FI" baseline="0" dirty="0"/>
              <a:t> aikatauluun vaikuttavat: missä kisat ovat, kuinka paljon luokkia/lähtöjä, milloin oma lähtöaikasi on, osallistutko sinä tai ratsusi useampiin luokkiin, verryttelymahdollisuudet, pääsitkö palkintojenjakoon…</a:t>
            </a:r>
          </a:p>
          <a:p>
            <a:endParaRPr lang="fi-FI" baseline="0" dirty="0"/>
          </a:p>
          <a:p>
            <a:r>
              <a:rPr lang="fi-FI" baseline="0" dirty="0"/>
              <a:t>Kilpailupäivän aikataulu: suunnitella riittävän ajoissa tarpeeksi väljä aikataulu huomioiden yllä mainitut asiat</a:t>
            </a:r>
          </a:p>
          <a:p>
            <a:endParaRPr lang="fi-FI" baseline="0" dirty="0"/>
          </a:p>
          <a:p>
            <a:endParaRPr lang="fi-FI" baseline="0" dirty="0"/>
          </a:p>
          <a:p>
            <a:endParaRPr lang="fi-FI" dirty="0"/>
          </a:p>
        </p:txBody>
      </p:sp>
      <p:sp>
        <p:nvSpPr>
          <p:cNvPr id="4" name="Dian numeron paikkamerkki 3"/>
          <p:cNvSpPr>
            <a:spLocks noGrp="1"/>
          </p:cNvSpPr>
          <p:nvPr>
            <p:ph type="sldNum" sz="quarter" idx="10"/>
          </p:nvPr>
        </p:nvSpPr>
        <p:spPr/>
        <p:txBody>
          <a:bodyPr/>
          <a:lstStyle/>
          <a:p>
            <a:fld id="{FF49EDEC-6007-4BEE-8465-AA1D4E7FDE12}" type="slidenum">
              <a:rPr lang="fi-FI" smtClean="0"/>
              <a:pPr/>
              <a:t>15</a:t>
            </a:fld>
            <a:endParaRPr lang="fi-FI"/>
          </a:p>
        </p:txBody>
      </p:sp>
    </p:spTree>
    <p:extLst>
      <p:ext uri="{BB962C8B-B14F-4D97-AF65-F5344CB8AC3E}">
        <p14:creationId xmlns:p14="http://schemas.microsoft.com/office/powerpoint/2010/main" val="20425599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Keskustelkaa erilaisista</a:t>
            </a:r>
            <a:r>
              <a:rPr lang="fi-FI" baseline="0" dirty="0"/>
              <a:t> verryttelykäytännöistä. Miten esimerkiksi hallikilpailut eroavat ulkokisoista? Verryttely ryhmissä, kisakentällä tai erillisellä verryttelyalueella. Käsihevosalue. </a:t>
            </a:r>
          </a:p>
          <a:p>
            <a:endParaRPr lang="fi-FI" baseline="0" dirty="0"/>
          </a:p>
          <a:p>
            <a:r>
              <a:rPr lang="fi-FI" baseline="0" dirty="0"/>
              <a:t>Onnistunut verryttely: ratsukko sopivaan vireystilaan, tuntea hevonen -&gt; tarvitseeko paljon lämmittelyä vai lyhyen valmistautumisen?, huomio positiivisiin asioihin. </a:t>
            </a:r>
          </a:p>
          <a:p>
            <a:endParaRPr lang="fi-FI" baseline="0" dirty="0"/>
          </a:p>
          <a:p>
            <a:r>
              <a:rPr lang="fi-FI" baseline="0" dirty="0"/>
              <a:t>Muiden huomiointi: kuuntele verryttelyalueen valvojaa, muista yleiset ratsastuskentän liikennesäännöt, ratsastussuunnat, varo vieraita hevosia ja anna tilaa, hevonen, jolla on punainen nauha saattaa potkia muita hevosia - &gt; riittävä etäisyys, huomioi hyppysuunnat ja ilmoita, kun aiot hypätä, huomioi muut hyvällä käytöksellä…</a:t>
            </a:r>
          </a:p>
          <a:p>
            <a:endParaRPr lang="fi-FI" baseline="0" dirty="0"/>
          </a:p>
          <a:p>
            <a:endParaRPr lang="fi-FI" dirty="0"/>
          </a:p>
        </p:txBody>
      </p:sp>
      <p:sp>
        <p:nvSpPr>
          <p:cNvPr id="4" name="Dian numeron paikkamerkki 3"/>
          <p:cNvSpPr>
            <a:spLocks noGrp="1"/>
          </p:cNvSpPr>
          <p:nvPr>
            <p:ph type="sldNum" sz="quarter" idx="10"/>
          </p:nvPr>
        </p:nvSpPr>
        <p:spPr/>
        <p:txBody>
          <a:bodyPr/>
          <a:lstStyle/>
          <a:p>
            <a:fld id="{FF49EDEC-6007-4BEE-8465-AA1D4E7FDE12}" type="slidenum">
              <a:rPr lang="fi-FI" smtClean="0"/>
              <a:pPr/>
              <a:t>16</a:t>
            </a:fld>
            <a:endParaRPr lang="fi-FI"/>
          </a:p>
        </p:txBody>
      </p:sp>
    </p:spTree>
    <p:extLst>
      <p:ext uri="{BB962C8B-B14F-4D97-AF65-F5344CB8AC3E}">
        <p14:creationId xmlns:p14="http://schemas.microsoft.com/office/powerpoint/2010/main" val="8549331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Suorituksen</a:t>
            </a:r>
            <a:r>
              <a:rPr lang="fi-FI" baseline="0" dirty="0"/>
              <a:t> onnistuminen: harkittava, kannattaako juuri ennen omaa lähtöä katsoa muiden suorituksia. </a:t>
            </a:r>
            <a:r>
              <a:rPr lang="fi-FI" dirty="0"/>
              <a:t>Hyvä</a:t>
            </a:r>
            <a:r>
              <a:rPr lang="fi-FI" baseline="0" dirty="0"/>
              <a:t>t keskittymisvinkit jakoon! </a:t>
            </a:r>
          </a:p>
          <a:p>
            <a:endParaRPr lang="fi-FI" baseline="0" dirty="0"/>
          </a:p>
          <a:p>
            <a:r>
              <a:rPr lang="fi-FI" baseline="0" dirty="0"/>
              <a:t>Yllättäviä tilanteita: kisajännitys, sää, olosuhteet, hevosen säikähtäminen, radan unohtaminen, ratsastus ei suju suunnitellusti… </a:t>
            </a:r>
          </a:p>
          <a:p>
            <a:endParaRPr lang="fi-FI" baseline="0" dirty="0"/>
          </a:p>
          <a:p>
            <a:r>
              <a:rPr lang="fi-FI" baseline="0" dirty="0"/>
              <a:t>Huonosti mennyt suoritus: ei pura harmiaan hevoseen tai muihin ulkopuolisiin, yrittää hakea onnistuneita kohtia, kohdistaa huomio johonkin mukavaan puuhaan, analysoida suoritus joskus myöhemmin valmentajan kanssa...</a:t>
            </a:r>
          </a:p>
          <a:p>
            <a:endParaRPr lang="fi-FI" baseline="0" dirty="0"/>
          </a:p>
        </p:txBody>
      </p:sp>
      <p:sp>
        <p:nvSpPr>
          <p:cNvPr id="4" name="Dian numeron paikkamerkki 3"/>
          <p:cNvSpPr>
            <a:spLocks noGrp="1"/>
          </p:cNvSpPr>
          <p:nvPr>
            <p:ph type="sldNum" sz="quarter" idx="10"/>
          </p:nvPr>
        </p:nvSpPr>
        <p:spPr/>
        <p:txBody>
          <a:bodyPr/>
          <a:lstStyle/>
          <a:p>
            <a:fld id="{FF49EDEC-6007-4BEE-8465-AA1D4E7FDE12}" type="slidenum">
              <a:rPr lang="fi-FI" smtClean="0"/>
              <a:pPr/>
              <a:t>17</a:t>
            </a:fld>
            <a:endParaRPr lang="fi-FI"/>
          </a:p>
        </p:txBody>
      </p:sp>
    </p:spTree>
    <p:extLst>
      <p:ext uri="{BB962C8B-B14F-4D97-AF65-F5344CB8AC3E}">
        <p14:creationId xmlns:p14="http://schemas.microsoft.com/office/powerpoint/2010/main" val="28003592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Hevosesta huolehtiminen:</a:t>
            </a:r>
            <a:r>
              <a:rPr lang="fi-FI" baseline="0" dirty="0"/>
              <a:t> loppuverryttely, ruokinta, juottaminen… Miten käytännöt muuttuvat, jos hevosella on vielä toinen startti edessä?</a:t>
            </a:r>
          </a:p>
          <a:p>
            <a:endParaRPr lang="fi-FI" baseline="0" dirty="0"/>
          </a:p>
          <a:p>
            <a:r>
              <a:rPr lang="fi-FI" baseline="0" dirty="0"/>
              <a:t>Läpikäyminen: valmentajan kanssa lyhyesti melko pian suorituksen jälkeen ja syvemmin hieman myöhemmin, esim. seuraavalla valmennuskerralla. </a:t>
            </a:r>
          </a:p>
          <a:p>
            <a:pPr marL="0" marR="0" indent="0" algn="l" defTabSz="914400" rtl="0" eaLnBrk="1" fontAlgn="auto" latinLnBrk="0" hangingPunct="1">
              <a:lnSpc>
                <a:spcPct val="100000"/>
              </a:lnSpc>
              <a:spcBef>
                <a:spcPts val="0"/>
              </a:spcBef>
              <a:spcAft>
                <a:spcPts val="0"/>
              </a:spcAft>
              <a:buClrTx/>
              <a:buSzTx/>
              <a:buFontTx/>
              <a:buNone/>
              <a:tabLst/>
              <a:defRPr/>
            </a:pPr>
            <a:r>
              <a:rPr lang="fi-FI" baseline="0" dirty="0"/>
              <a:t>Jos vanhemmat eivät ole hevosihmisiä, valmentaja voi kertoa suorituksen onnistumisesta lyhyen palautteen (esim. koska kyse oli ekasta kisasta, neljällä virhepisteellä saatu kolmanneksi viimeinen sija oli ihan hyvä suoritus).</a:t>
            </a:r>
          </a:p>
          <a:p>
            <a:pPr marL="0" marR="0" indent="0" algn="l" defTabSz="914400" rtl="0" eaLnBrk="1" fontAlgn="auto" latinLnBrk="0" hangingPunct="1">
              <a:lnSpc>
                <a:spcPct val="100000"/>
              </a:lnSpc>
              <a:spcBef>
                <a:spcPts val="0"/>
              </a:spcBef>
              <a:spcAft>
                <a:spcPts val="0"/>
              </a:spcAft>
              <a:buClrTx/>
              <a:buSzTx/>
              <a:buFontTx/>
              <a:buNone/>
              <a:tabLst/>
              <a:defRPr/>
            </a:pPr>
            <a:r>
              <a:rPr lang="fi-FI" baseline="0" dirty="0"/>
              <a:t>Jos vanhemmat eivät ymmärrä ratsastuksesta, heidän ei kannata käydä suorituksen teknistä puolta lapsen kanssa läpi, vaan keskittyä vaikkapa fiilisasioihin.</a:t>
            </a:r>
          </a:p>
          <a:p>
            <a:endParaRPr lang="fi-FI" baseline="0" dirty="0"/>
          </a:p>
          <a:p>
            <a:r>
              <a:rPr lang="fi-FI" baseline="0" dirty="0"/>
              <a:t>Palkintojenjako: palkitaanko vain sijoittuneet vai kaikki, mennäänkö ratsain vai kävellen, kuunnella kuulutuksien ohjeet.</a:t>
            </a:r>
          </a:p>
          <a:p>
            <a:endParaRPr lang="fi-FI" baseline="0" dirty="0"/>
          </a:p>
        </p:txBody>
      </p:sp>
      <p:sp>
        <p:nvSpPr>
          <p:cNvPr id="4" name="Dian numeron paikkamerkki 3"/>
          <p:cNvSpPr>
            <a:spLocks noGrp="1"/>
          </p:cNvSpPr>
          <p:nvPr>
            <p:ph type="sldNum" sz="quarter" idx="10"/>
          </p:nvPr>
        </p:nvSpPr>
        <p:spPr/>
        <p:txBody>
          <a:bodyPr/>
          <a:lstStyle/>
          <a:p>
            <a:fld id="{FF49EDEC-6007-4BEE-8465-AA1D4E7FDE12}" type="slidenum">
              <a:rPr lang="fi-FI" smtClean="0"/>
              <a:pPr/>
              <a:t>18</a:t>
            </a:fld>
            <a:endParaRPr lang="fi-FI"/>
          </a:p>
        </p:txBody>
      </p:sp>
    </p:spTree>
    <p:extLst>
      <p:ext uri="{BB962C8B-B14F-4D97-AF65-F5344CB8AC3E}">
        <p14:creationId xmlns:p14="http://schemas.microsoft.com/office/powerpoint/2010/main" val="35938213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r>
              <a:rPr lang="fi-FI" baseline="0" dirty="0"/>
              <a:t>Kisajärjestäjää on kohteliasta kiittää lähtiessään ja moni ilahtuu, jos heitä muistaa vaikka sähköpostilla kisojen jälkeen. Valitettavan monelta kiitos unohtuu sanoa. Kannattaa pitää mielessä, että he tarjoavat sinulle kisamahdollisuuden vapaaehtoistyöllään.</a:t>
            </a:r>
          </a:p>
          <a:p>
            <a:endParaRPr lang="fi-FI" baseline="0" dirty="0"/>
          </a:p>
          <a:p>
            <a:r>
              <a:rPr lang="fi-FI" baseline="0" dirty="0"/>
              <a:t>Kehujen lisäksi myös perusteltua kritiikkiä voi tarvittaessa antaa. Kannattaa kuitenkin miettiä kenen vastuulla asia oli ja olisiko siihen voinut kukaan vaikuttaa? Esimerkiksi, jos kaatosade yllättää, väliaikaisen parkkialueen pohja ei välttämättä ole paras mahdollinen. Kisajärjestäjät ovat vapaaehtoisia, joten kannattaa harkita onko kritiikki oleellista tai vaikuttaako se parantavasti tulevien kisojen järjestämiseen. Entä oma fiiliksesi? Jos sama tilanne olisi tullut vastaan silloin, kun olisit voittanut luokan, olisiko reagointisi sama?</a:t>
            </a:r>
          </a:p>
          <a:p>
            <a:endParaRPr lang="fi-FI" baseline="0" dirty="0"/>
          </a:p>
          <a:p>
            <a:endParaRPr lang="fi-FI" dirty="0"/>
          </a:p>
        </p:txBody>
      </p:sp>
      <p:sp>
        <p:nvSpPr>
          <p:cNvPr id="4" name="Dian numeron paikkamerkki 3"/>
          <p:cNvSpPr>
            <a:spLocks noGrp="1"/>
          </p:cNvSpPr>
          <p:nvPr>
            <p:ph type="sldNum" sz="quarter" idx="10"/>
          </p:nvPr>
        </p:nvSpPr>
        <p:spPr/>
        <p:txBody>
          <a:bodyPr/>
          <a:lstStyle/>
          <a:p>
            <a:pPr>
              <a:defRPr/>
            </a:pPr>
            <a:fld id="{4BA7F668-302C-45C5-B73A-1D4C74DE2DFA}" type="slidenum">
              <a:rPr lang="fi-FI" smtClean="0"/>
              <a:pPr>
                <a:defRPr/>
              </a:pPr>
              <a:t>19</a:t>
            </a:fld>
            <a:endParaRPr lang="fi-FI"/>
          </a:p>
        </p:txBody>
      </p:sp>
    </p:spTree>
    <p:extLst>
      <p:ext uri="{BB962C8B-B14F-4D97-AF65-F5344CB8AC3E}">
        <p14:creationId xmlns:p14="http://schemas.microsoft.com/office/powerpoint/2010/main" val="13478020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Valmentautuminen:</a:t>
            </a:r>
            <a:r>
              <a:rPr lang="fi-FI" baseline="0" dirty="0"/>
              <a:t> kertoa tallin/seuran tarjoamista mahdollisuuksista</a:t>
            </a:r>
          </a:p>
          <a:p>
            <a:endParaRPr lang="fi-FI" baseline="0" dirty="0"/>
          </a:p>
          <a:p>
            <a:r>
              <a:rPr lang="fi-FI" baseline="0" dirty="0"/>
              <a:t>Miten kilpailutasolta toiselle edetään? Millä tasoilla tallin hevosilla voi kisata? Milloin tarvitaan omaa hevosta?</a:t>
            </a:r>
          </a:p>
          <a:p>
            <a:endParaRPr lang="fi-FI" baseline="0" dirty="0"/>
          </a:p>
          <a:p>
            <a:r>
              <a:rPr lang="fi-FI" baseline="0" dirty="0"/>
              <a:t>Missä lajeissa lähialueilla voi kisata?</a:t>
            </a:r>
          </a:p>
          <a:p>
            <a:endParaRPr lang="fi-FI" baseline="0" dirty="0"/>
          </a:p>
          <a:p>
            <a:r>
              <a:rPr lang="fi-FI" baseline="0" dirty="0"/>
              <a:t>Toiveita jatkokoulutuksesta ja voisiko talli/seura niitä toteuttaa?</a:t>
            </a:r>
            <a:endParaRPr lang="fi-FI" dirty="0"/>
          </a:p>
        </p:txBody>
      </p:sp>
      <p:sp>
        <p:nvSpPr>
          <p:cNvPr id="4" name="Dian numeron paikkamerkki 3"/>
          <p:cNvSpPr>
            <a:spLocks noGrp="1"/>
          </p:cNvSpPr>
          <p:nvPr>
            <p:ph type="sldNum" sz="quarter" idx="10"/>
          </p:nvPr>
        </p:nvSpPr>
        <p:spPr/>
        <p:txBody>
          <a:bodyPr/>
          <a:lstStyle/>
          <a:p>
            <a:fld id="{FF49EDEC-6007-4BEE-8465-AA1D4E7FDE12}" type="slidenum">
              <a:rPr lang="fi-FI" smtClean="0"/>
              <a:pPr/>
              <a:t>20</a:t>
            </a:fld>
            <a:endParaRPr lang="fi-FI"/>
          </a:p>
        </p:txBody>
      </p:sp>
    </p:spTree>
    <p:extLst>
      <p:ext uri="{BB962C8B-B14F-4D97-AF65-F5344CB8AC3E}">
        <p14:creationId xmlns:p14="http://schemas.microsoft.com/office/powerpoint/2010/main" val="587359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FD9B6B5C-CA61-4C8C-AAAB-7E2FBCE2AB8F}" type="slidenum">
              <a:rPr lang="fi-FI" smtClean="0"/>
              <a:pPr/>
              <a:t>2</a:t>
            </a:fld>
            <a:endParaRPr lang="fi-FI"/>
          </a:p>
        </p:txBody>
      </p:sp>
      <p:sp>
        <p:nvSpPr>
          <p:cNvPr id="95235" name="Rectangle 7"/>
          <p:cNvSpPr txBox="1">
            <a:spLocks noGrp="1" noChangeArrowheads="1"/>
          </p:cNvSpPr>
          <p:nvPr/>
        </p:nvSpPr>
        <p:spPr bwMode="auto">
          <a:xfrm>
            <a:off x="3886200" y="8685213"/>
            <a:ext cx="2970213" cy="457200"/>
          </a:xfrm>
          <a:prstGeom prst="rect">
            <a:avLst/>
          </a:prstGeom>
          <a:noFill/>
          <a:ln w="9525">
            <a:noFill/>
            <a:miter lim="800000"/>
            <a:headEnd/>
            <a:tailEnd/>
          </a:ln>
        </p:spPr>
        <p:txBody>
          <a:bodyPr lIns="94348" tIns="47174" rIns="94348" bIns="47174" anchor="b"/>
          <a:lstStyle/>
          <a:p>
            <a:pPr algn="r" defTabSz="942975" eaLnBrk="1" hangingPunct="1"/>
            <a:fld id="{7645BBAF-3D02-41B8-B42B-2935C596BCE7}" type="slidenum">
              <a:rPr lang="fi-FI" sz="1200">
                <a:latin typeface="Arial" charset="0"/>
              </a:rPr>
              <a:pPr algn="r" defTabSz="942975" eaLnBrk="1" hangingPunct="1"/>
              <a:t>2</a:t>
            </a:fld>
            <a:endParaRPr lang="fi-FI" sz="1200">
              <a:latin typeface="Arial" charset="0"/>
            </a:endParaRPr>
          </a:p>
        </p:txBody>
      </p:sp>
      <p:sp>
        <p:nvSpPr>
          <p:cNvPr id="95236" name="Rectangle 2"/>
          <p:cNvSpPr>
            <a:spLocks noGrp="1" noRot="1" noChangeAspect="1" noChangeArrowheads="1" noTextEdit="1"/>
          </p:cNvSpPr>
          <p:nvPr>
            <p:ph type="sldImg"/>
          </p:nvPr>
        </p:nvSpPr>
        <p:spPr>
          <a:xfrm>
            <a:off x="1144588" y="687388"/>
            <a:ext cx="4570412" cy="3427412"/>
          </a:xfrm>
          <a:ln/>
        </p:spPr>
      </p:sp>
      <p:sp>
        <p:nvSpPr>
          <p:cNvPr id="95237" name="Rectangle 3"/>
          <p:cNvSpPr>
            <a:spLocks noGrp="1" noChangeArrowheads="1"/>
          </p:cNvSpPr>
          <p:nvPr>
            <p:ph type="body" idx="1"/>
          </p:nvPr>
        </p:nvSpPr>
        <p:spPr>
          <a:xfrm>
            <a:off x="685800" y="4341813"/>
            <a:ext cx="5486400" cy="4114800"/>
          </a:xfrm>
          <a:noFill/>
          <a:ln/>
        </p:spPr>
        <p:txBody>
          <a:bodyPr lIns="94348" tIns="47174" rIns="94348" bIns="47174"/>
          <a:lstStyle/>
          <a:p>
            <a:r>
              <a:rPr lang="fi-FI" dirty="0"/>
              <a:t>Syitä</a:t>
            </a:r>
            <a:r>
              <a:rPr lang="fi-FI" baseline="0" dirty="0"/>
              <a:t> kilpailemiseen: halu kehittyä/testata omia taitojaan, menestyminen, esiintyminen, jännitys, kilpailutunnelma, kiva lisä harrastukseen, halu päästä huipulle…</a:t>
            </a:r>
          </a:p>
          <a:p>
            <a:endParaRPr lang="fi-FI" baseline="0" dirty="0"/>
          </a:p>
          <a:p>
            <a:r>
              <a:rPr lang="fi-FI" baseline="0" dirty="0"/>
              <a:t>Kilpaileminen hevosen kanssa: hevosen huomiointi ja hyvinvointi, turvallisuusnäkökohdat, hevonen on kilpakumppani, jolla on myös hyvät ja huonot päivänsä, suunnitelmallisuus…</a:t>
            </a:r>
          </a:p>
          <a:p>
            <a:endParaRPr lang="fi-FI" baseline="0" dirty="0"/>
          </a:p>
          <a:p>
            <a:r>
              <a:rPr lang="fi-FI" baseline="0" dirty="0"/>
              <a:t>Hyödyt: taitotason ja kehittymisen mittaaminen, uuden oppiminen, hauskaa…</a:t>
            </a:r>
          </a:p>
          <a:p>
            <a:endParaRPr lang="fi-FI" baseline="0" dirty="0"/>
          </a:p>
          <a:p>
            <a:r>
              <a:rPr lang="fi-FI" baseline="0" dirty="0"/>
              <a:t>Välttämättömyys: Ratsastuksessa kilpaileminen ei ole pakollista, hyväksi ratsastajaksi voi kehittyä kilpailemattakin. Kilpailuaktiivisuuteen voi itse vaikuttaa oman ajankäytön, kiinnostuksen ja mahdollisuuksien mukaan </a:t>
            </a:r>
            <a:endParaRPr lang="fi-FI" dirty="0"/>
          </a:p>
          <a:p>
            <a:pPr eaLnBrk="1" hangingPunct="1"/>
            <a:endParaRPr lang="fi-FI" b="1" dirty="0"/>
          </a:p>
          <a:p>
            <a:pPr eaLnBrk="1" hangingPunct="1"/>
            <a:endParaRPr lang="fi-FI" dirty="0"/>
          </a:p>
          <a:p>
            <a:pPr eaLnBrk="1" hangingPunct="1"/>
            <a:endParaRPr lang="fi-FI" dirty="0"/>
          </a:p>
          <a:p>
            <a:pPr eaLnBrk="1" hangingPunct="1"/>
            <a:endParaRPr lang="fi-FI" dirty="0"/>
          </a:p>
        </p:txBody>
      </p:sp>
    </p:spTree>
    <p:extLst>
      <p:ext uri="{BB962C8B-B14F-4D97-AF65-F5344CB8AC3E}">
        <p14:creationId xmlns:p14="http://schemas.microsoft.com/office/powerpoint/2010/main" val="3542592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r>
              <a:rPr lang="fi-FI" baseline="0" dirty="0"/>
              <a:t>Taidot: Hevonen hallinnassa kaikissa askellajeissa, kyky toimia hevosen kanssa myös yllättävissä tilanteissa, pystyy huomioimaan oman ratsastuksen aikana myös muut urheilijat esim. verryttelyssä, harjoittelussa siirrytty jo ylemmälle tasolle kuin mitä kilpailusuoritus edellyttää</a:t>
            </a:r>
          </a:p>
          <a:p>
            <a:br>
              <a:rPr lang="fi-FI" baseline="0" dirty="0"/>
            </a:br>
            <a:r>
              <a:rPr lang="fi-FI" baseline="0" dirty="0"/>
              <a:t>Suoritusvarmuus: ”tehtävän pitäisi onnistua kotona yhdeksän kertaa kymmenestä, jolloin on jo todennäköistä, että se onnistuu myös kilpailutilanteessa”, riittävästi harjoittelua takana</a:t>
            </a:r>
          </a:p>
          <a:p>
            <a:endParaRPr lang="fi-FI" baseline="0" dirty="0"/>
          </a:p>
          <a:p>
            <a:r>
              <a:rPr lang="fi-FI" baseline="0" dirty="0"/>
              <a:t>Oman taitotason arviointi: kysyä ja kuunnella opettajan/valmentajan palautetta/arviota, ratsastusmerkkisuoritukset, videointi</a:t>
            </a:r>
          </a:p>
          <a:p>
            <a:endParaRPr lang="fi-FI" baseline="0" dirty="0"/>
          </a:p>
          <a:p>
            <a:r>
              <a:rPr lang="fi-FI" baseline="0" dirty="0"/>
              <a:t>Tasolta toiselle siirtyminen: selvitetään miten eri kilpailutasojen vaatimukset eroavat toisistaan (esim. seura- ja aluetason erot esteratsastuksen 90 cm radalla)</a:t>
            </a:r>
          </a:p>
          <a:p>
            <a:endParaRPr lang="fi-FI" dirty="0"/>
          </a:p>
        </p:txBody>
      </p:sp>
      <p:sp>
        <p:nvSpPr>
          <p:cNvPr id="4" name="Dian numeron paikkamerkki 3"/>
          <p:cNvSpPr>
            <a:spLocks noGrp="1"/>
          </p:cNvSpPr>
          <p:nvPr>
            <p:ph type="sldNum" sz="quarter" idx="10"/>
          </p:nvPr>
        </p:nvSpPr>
        <p:spPr/>
        <p:txBody>
          <a:bodyPr/>
          <a:lstStyle/>
          <a:p>
            <a:pPr>
              <a:defRPr/>
            </a:pPr>
            <a:fld id="{4BA7F668-302C-45C5-B73A-1D4C74DE2DFA}" type="slidenum">
              <a:rPr lang="fi-FI" smtClean="0"/>
              <a:pPr>
                <a:defRPr/>
              </a:pPr>
              <a:t>3</a:t>
            </a:fld>
            <a:endParaRPr lang="fi-FI"/>
          </a:p>
        </p:txBody>
      </p:sp>
    </p:spTree>
    <p:extLst>
      <p:ext uri="{BB962C8B-B14F-4D97-AF65-F5344CB8AC3E}">
        <p14:creationId xmlns:p14="http://schemas.microsoft.com/office/powerpoint/2010/main" val="2530326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0DDEEA6E-9B4C-48C6-A0BF-E019B9A2F730}" type="slidenum">
              <a:rPr lang="fi-FI" smtClean="0"/>
              <a:pPr/>
              <a:t>4</a:t>
            </a:fld>
            <a:endParaRPr lang="fi-FI"/>
          </a:p>
        </p:txBody>
      </p:sp>
      <p:sp>
        <p:nvSpPr>
          <p:cNvPr id="97283" name="Rectangle 2"/>
          <p:cNvSpPr>
            <a:spLocks noGrp="1" noRot="1" noChangeAspect="1" noChangeArrowheads="1" noTextEdit="1"/>
          </p:cNvSpPr>
          <p:nvPr>
            <p:ph type="sldImg"/>
          </p:nvPr>
        </p:nvSpPr>
        <p:spPr>
          <a:xfrm>
            <a:off x="1144588" y="687388"/>
            <a:ext cx="4570412" cy="3427412"/>
          </a:xfrm>
          <a:ln/>
        </p:spPr>
      </p:sp>
      <p:sp>
        <p:nvSpPr>
          <p:cNvPr id="97284" name="Rectangle 3"/>
          <p:cNvSpPr>
            <a:spLocks noGrp="1" noChangeArrowheads="1"/>
          </p:cNvSpPr>
          <p:nvPr>
            <p:ph type="body" idx="1"/>
          </p:nvPr>
        </p:nvSpPr>
        <p:spPr>
          <a:xfrm>
            <a:off x="685800" y="4341813"/>
            <a:ext cx="5486400" cy="4114800"/>
          </a:xfrm>
          <a:noFill/>
          <a:ln/>
        </p:spPr>
        <p:txBody>
          <a:bodyPr/>
          <a:lstStyle/>
          <a:p>
            <a:pPr eaLnBrk="1" hangingPunct="1"/>
            <a:endParaRPr lang="fi-FI" dirty="0"/>
          </a:p>
          <a:p>
            <a:r>
              <a:rPr lang="fi-FI" dirty="0"/>
              <a:t>Aloittelijan</a:t>
            </a:r>
            <a:r>
              <a:rPr lang="fi-FI" baseline="0" dirty="0"/>
              <a:t> hyvän kisahevosen ominaisuuksia: hevonen osaa hyvin asiat, joita suoritukseen vaaditaan, käytös ei muutu kovin paljoa kilpailutilanteessa, helppo kuljettaa ja käsitellä vieraassakin paikassa…</a:t>
            </a:r>
          </a:p>
          <a:p>
            <a:endParaRPr lang="fi-FI" baseline="0" dirty="0"/>
          </a:p>
          <a:p>
            <a:r>
              <a:rPr lang="fi-FI" baseline="0" dirty="0"/>
              <a:t>Hevosen käytös: hevonen on usein valppaampi, keskittyminen kohdistuu enemmän vieraaseen ympäristöön tai hevosiin, voi poiketa normaalista</a:t>
            </a:r>
          </a:p>
          <a:p>
            <a:endParaRPr lang="fi-FI" baseline="0" dirty="0"/>
          </a:p>
          <a:p>
            <a:r>
              <a:rPr lang="fi-FI" baseline="0" dirty="0"/>
              <a:t>Ratsastajan käytös: voi heijastua hevoseen ja ratsastukseen (esim. jännitys) </a:t>
            </a:r>
          </a:p>
          <a:p>
            <a:endParaRPr lang="fi-FI" baseline="0" dirty="0"/>
          </a:p>
          <a:p>
            <a:r>
              <a:rPr lang="fi-FI" dirty="0"/>
              <a:t>Varusteasiat</a:t>
            </a:r>
            <a:r>
              <a:rPr lang="fi-FI" baseline="0" dirty="0"/>
              <a:t> tarkistetaan kilpailusäännöistä. Jos käytössä on kisakentillä kiellettyjä varusteita, kannattaa jo kotioloissa treenata myös sallituilla varusteilla ja esimerkiksi harjoitella kouluratoja ilman raippaa.</a:t>
            </a:r>
          </a:p>
          <a:p>
            <a:endParaRPr lang="fi-FI" baseline="0" dirty="0"/>
          </a:p>
          <a:p>
            <a:pPr eaLnBrk="1" hangingPunct="1"/>
            <a:endParaRPr lang="fi-FI" dirty="0"/>
          </a:p>
        </p:txBody>
      </p:sp>
    </p:spTree>
    <p:extLst>
      <p:ext uri="{BB962C8B-B14F-4D97-AF65-F5344CB8AC3E}">
        <p14:creationId xmlns:p14="http://schemas.microsoft.com/office/powerpoint/2010/main" val="996633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0DDEEA6E-9B4C-48C6-A0BF-E019B9A2F730}" type="slidenum">
              <a:rPr lang="fi-FI" smtClean="0"/>
              <a:pPr/>
              <a:t>5</a:t>
            </a:fld>
            <a:endParaRPr lang="fi-FI"/>
          </a:p>
        </p:txBody>
      </p:sp>
      <p:sp>
        <p:nvSpPr>
          <p:cNvPr id="97283" name="Rectangle 2"/>
          <p:cNvSpPr>
            <a:spLocks noGrp="1" noRot="1" noChangeAspect="1" noChangeArrowheads="1" noTextEdit="1"/>
          </p:cNvSpPr>
          <p:nvPr>
            <p:ph type="sldImg"/>
          </p:nvPr>
        </p:nvSpPr>
        <p:spPr>
          <a:xfrm>
            <a:off x="1144588" y="687388"/>
            <a:ext cx="4570412" cy="3427412"/>
          </a:xfrm>
          <a:ln/>
        </p:spPr>
      </p:sp>
      <p:sp>
        <p:nvSpPr>
          <p:cNvPr id="97284" name="Rectangle 3"/>
          <p:cNvSpPr>
            <a:spLocks noGrp="1" noChangeArrowheads="1"/>
          </p:cNvSpPr>
          <p:nvPr>
            <p:ph type="body" idx="1"/>
          </p:nvPr>
        </p:nvSpPr>
        <p:spPr>
          <a:xfrm>
            <a:off x="685800" y="4341813"/>
            <a:ext cx="5486400" cy="4114800"/>
          </a:xfrm>
          <a:noFill/>
          <a:ln/>
        </p:spPr>
        <p:txBody>
          <a:bodyPr/>
          <a:lstStyle/>
          <a:p>
            <a:pPr eaLnBrk="1" hangingPunct="1"/>
            <a:endParaRPr lang="fi-FI" dirty="0"/>
          </a:p>
          <a:p>
            <a:r>
              <a:rPr lang="fi-FI" dirty="0"/>
              <a:t>Seuran edustaminen: Hyvä menestyminen vai jotain muutakin? </a:t>
            </a:r>
          </a:p>
          <a:p>
            <a:endParaRPr lang="fi-FI" dirty="0"/>
          </a:p>
          <a:p>
            <a:r>
              <a:rPr lang="fi-FI" dirty="0"/>
              <a:t>Luvat:</a:t>
            </a:r>
            <a:r>
              <a:rPr lang="fi-FI" baseline="0" dirty="0"/>
              <a:t> Mainitse myös hevosten rokotuksesta ja vuosimaksusta</a:t>
            </a:r>
          </a:p>
          <a:p>
            <a:endParaRPr lang="fi-FI" dirty="0"/>
          </a:p>
          <a:p>
            <a:r>
              <a:rPr lang="fi-FI" dirty="0"/>
              <a:t>Opasta</a:t>
            </a:r>
            <a:r>
              <a:rPr lang="fi-FI" baseline="0" dirty="0"/>
              <a:t> seurakilpailuluvassa: 10 €, haetaan </a:t>
            </a:r>
            <a:r>
              <a:rPr lang="fi-FI" baseline="0" dirty="0" err="1"/>
              <a:t>Kipasta</a:t>
            </a:r>
            <a:r>
              <a:rPr lang="fi-FI" baseline="0" dirty="0"/>
              <a:t>. </a:t>
            </a:r>
            <a:endParaRPr lang="fi-FI" dirty="0"/>
          </a:p>
          <a:p>
            <a:endParaRPr lang="fi-FI" dirty="0"/>
          </a:p>
          <a:p>
            <a:r>
              <a:rPr lang="fi-FI" dirty="0"/>
              <a:t>SRL:n</a:t>
            </a:r>
            <a:r>
              <a:rPr lang="fi-FI" baseline="0" dirty="0"/>
              <a:t> kilpailulupakäytännöt: www.ratsastus.fi/kilpailut/kilpailuluvat</a:t>
            </a:r>
          </a:p>
          <a:p>
            <a:endParaRPr lang="fi-FI" baseline="0" dirty="0"/>
          </a:p>
          <a:p>
            <a:r>
              <a:rPr lang="fi-FI" baseline="0" dirty="0"/>
              <a:t>Varusteet: kts. kilpailusäännöt</a:t>
            </a:r>
            <a:endParaRPr lang="fi-FI" dirty="0"/>
          </a:p>
          <a:p>
            <a:pPr eaLnBrk="1" hangingPunct="1"/>
            <a:endParaRPr lang="fi-FI" dirty="0"/>
          </a:p>
        </p:txBody>
      </p:sp>
    </p:spTree>
    <p:extLst>
      <p:ext uri="{BB962C8B-B14F-4D97-AF65-F5344CB8AC3E}">
        <p14:creationId xmlns:p14="http://schemas.microsoft.com/office/powerpoint/2010/main" val="3992235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r>
              <a:rPr lang="fi-FI" dirty="0"/>
              <a:t>Säännöistä:</a:t>
            </a:r>
            <a:r>
              <a:rPr lang="fi-FI" baseline="0" dirty="0"/>
              <a:t> Alle 15-vuotiaan ratsastajan ja hänen ratsunsa kilpailukelpoisuudesta on vastuussa hänen huoltajansa. </a:t>
            </a:r>
          </a:p>
          <a:p>
            <a:endParaRPr lang="fi-FI"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fi-FI" baseline="0" dirty="0"/>
              <a:t>Vanhemmat mukana omien taitojensa mukaan. Jos vanhemmat eivät ole hevosihmisiä, on kilpailuissa ja niihin valmistautumisessa oltava mukana ohjaaja, valmentaja tai vaikka kokenut urheilija.</a:t>
            </a:r>
          </a:p>
          <a:p>
            <a:endParaRPr lang="fi-FI" baseline="0" dirty="0"/>
          </a:p>
          <a:p>
            <a:r>
              <a:rPr lang="fi-FI" baseline="0" dirty="0"/>
              <a:t>Tärkeää, että suurin innostus on ratsastajalla itsellään.</a:t>
            </a:r>
          </a:p>
          <a:p>
            <a:endParaRPr lang="fi-FI" baseline="0" dirty="0"/>
          </a:p>
          <a:p>
            <a:r>
              <a:rPr lang="fi-FI" baseline="0" dirty="0"/>
              <a:t>Vanhemmat toimivat esimerkkinä käytöksellään ja reagoimisellaan. Tärkein tehtävä on olla ratsastajan tukena. </a:t>
            </a:r>
          </a:p>
          <a:p>
            <a:endParaRPr lang="fi-FI" baseline="0" dirty="0"/>
          </a:p>
          <a:p>
            <a:r>
              <a:rPr lang="fi-FI" baseline="0" dirty="0"/>
              <a:t>Tehtäväehdotus: Alaikäiset voivat listata esimerkiksi kolme asiaa, joita toivoisivat, että vanhemmat tekisivät kilpailupaikalla ja kaksi asiaa, joita he toivoisivat, että vanhemmat eivät tekisi. Vanhemmat voivat miettiä samaan aikaan vastaavasti kolme asiaa miten haluaisivat auttaa lastaan kisoissa ja kaksi asiaa, joiden tekeminen ei kuulu heille. Verrataan listoja ja keskustellaan.</a:t>
            </a:r>
            <a:endParaRPr lang="fi-FI" dirty="0"/>
          </a:p>
          <a:p>
            <a:endParaRPr lang="fi-FI" dirty="0"/>
          </a:p>
        </p:txBody>
      </p:sp>
      <p:sp>
        <p:nvSpPr>
          <p:cNvPr id="4" name="Dian numeron paikkamerkki 3"/>
          <p:cNvSpPr>
            <a:spLocks noGrp="1"/>
          </p:cNvSpPr>
          <p:nvPr>
            <p:ph type="sldNum" sz="quarter" idx="10"/>
          </p:nvPr>
        </p:nvSpPr>
        <p:spPr/>
        <p:txBody>
          <a:bodyPr/>
          <a:lstStyle/>
          <a:p>
            <a:pPr>
              <a:defRPr/>
            </a:pPr>
            <a:fld id="{4BA7F668-302C-45C5-B73A-1D4C74DE2DFA}" type="slidenum">
              <a:rPr lang="fi-FI" smtClean="0"/>
              <a:pPr>
                <a:defRPr/>
              </a:pPr>
              <a:t>6</a:t>
            </a:fld>
            <a:endParaRPr lang="fi-FI"/>
          </a:p>
        </p:txBody>
      </p:sp>
    </p:spTree>
    <p:extLst>
      <p:ext uri="{BB962C8B-B14F-4D97-AF65-F5344CB8AC3E}">
        <p14:creationId xmlns:p14="http://schemas.microsoft.com/office/powerpoint/2010/main" val="1454312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84A64A96-FF58-467D-B233-C165FDF526C5}" type="slidenum">
              <a:rPr lang="fi-FI" smtClean="0"/>
              <a:pPr/>
              <a:t>7</a:t>
            </a:fld>
            <a:endParaRPr lang="fi-FI"/>
          </a:p>
        </p:txBody>
      </p:sp>
      <p:sp>
        <p:nvSpPr>
          <p:cNvPr id="96259" name="Rectangle 7"/>
          <p:cNvSpPr txBox="1">
            <a:spLocks noGrp="1" noChangeArrowheads="1"/>
          </p:cNvSpPr>
          <p:nvPr/>
        </p:nvSpPr>
        <p:spPr bwMode="auto">
          <a:xfrm>
            <a:off x="3886200" y="8685213"/>
            <a:ext cx="2970213" cy="457200"/>
          </a:xfrm>
          <a:prstGeom prst="rect">
            <a:avLst/>
          </a:prstGeom>
          <a:noFill/>
          <a:ln w="9525">
            <a:noFill/>
            <a:miter lim="800000"/>
            <a:headEnd/>
            <a:tailEnd/>
          </a:ln>
        </p:spPr>
        <p:txBody>
          <a:bodyPr lIns="94348" tIns="47174" rIns="94348" bIns="47174" anchor="b"/>
          <a:lstStyle/>
          <a:p>
            <a:pPr algn="r" defTabSz="942975" eaLnBrk="1" hangingPunct="1"/>
            <a:fld id="{BC832FD9-0933-4D91-86C2-DD43D03FD489}" type="slidenum">
              <a:rPr lang="fi-FI" sz="1200">
                <a:latin typeface="Arial" charset="0"/>
              </a:rPr>
              <a:pPr algn="r" defTabSz="942975" eaLnBrk="1" hangingPunct="1"/>
              <a:t>7</a:t>
            </a:fld>
            <a:endParaRPr lang="fi-FI" sz="1200">
              <a:latin typeface="Arial" charset="0"/>
            </a:endParaRPr>
          </a:p>
        </p:txBody>
      </p:sp>
      <p:sp>
        <p:nvSpPr>
          <p:cNvPr id="96260" name="Rectangle 2"/>
          <p:cNvSpPr>
            <a:spLocks noGrp="1" noRot="1" noChangeAspect="1" noChangeArrowheads="1" noTextEdit="1"/>
          </p:cNvSpPr>
          <p:nvPr>
            <p:ph type="sldImg"/>
          </p:nvPr>
        </p:nvSpPr>
        <p:spPr>
          <a:xfrm>
            <a:off x="1144588" y="687388"/>
            <a:ext cx="4570412" cy="3427412"/>
          </a:xfrm>
          <a:ln/>
        </p:spPr>
      </p:sp>
      <p:sp>
        <p:nvSpPr>
          <p:cNvPr id="96261" name="Rectangle 3"/>
          <p:cNvSpPr>
            <a:spLocks noGrp="1" noChangeArrowheads="1"/>
          </p:cNvSpPr>
          <p:nvPr>
            <p:ph type="body" idx="1"/>
          </p:nvPr>
        </p:nvSpPr>
        <p:spPr>
          <a:xfrm>
            <a:off x="685800" y="4341813"/>
            <a:ext cx="5486400" cy="4114800"/>
          </a:xfrm>
          <a:noFill/>
          <a:ln/>
        </p:spPr>
        <p:txBody>
          <a:bodyPr lIns="94348" tIns="47174" rIns="94348" bIns="47174"/>
          <a:lstStyle/>
          <a:p>
            <a:r>
              <a:rPr lang="fi-FI" dirty="0"/>
              <a:t>Opettaja/ohjaaja/valmentaja: osaa arvioida</a:t>
            </a:r>
            <a:r>
              <a:rPr lang="fi-FI" baseline="0" dirty="0"/>
              <a:t> oikean ajankohdan ja tason kisaamisen aloittamiseen, osaa tukea ratsastajaa sopivalla tavalla, tuntee kilpailujärjestelmän ja osaa ohjata etenemään uralla ratsukon resurssit huomioiden.</a:t>
            </a:r>
            <a:endParaRPr lang="fi-FI" dirty="0"/>
          </a:p>
          <a:p>
            <a:endParaRPr lang="fi-FI" dirty="0"/>
          </a:p>
          <a:p>
            <a:r>
              <a:rPr lang="fi-FI" dirty="0"/>
              <a:t>Ilman</a:t>
            </a:r>
            <a:r>
              <a:rPr lang="fi-FI" baseline="0" dirty="0"/>
              <a:t> osaavaa ohjausta/valmennusta ei kisakentille pitäisi lähteä.</a:t>
            </a:r>
          </a:p>
          <a:p>
            <a:endParaRPr lang="fi-FI" baseline="0" dirty="0"/>
          </a:p>
          <a:p>
            <a:r>
              <a:rPr lang="fi-FI" baseline="0" dirty="0"/>
              <a:t>Rohkaise osallistujia hyödyntämään opettajien/valmentajien osaamista ja kysymään apua ja neuvoja mieluummin ”turhaan” kuin liian myöhään.</a:t>
            </a:r>
          </a:p>
          <a:p>
            <a:endParaRPr lang="fi-FI" dirty="0"/>
          </a:p>
          <a:p>
            <a:r>
              <a:rPr lang="fi-FI" dirty="0"/>
              <a:t>Opettajilta</a:t>
            </a:r>
            <a:r>
              <a:rPr lang="fi-FI" baseline="0" dirty="0"/>
              <a:t> voi saada apua: ratsastus- ja hevostaidot, sääntöasiat, kilpailusuunnitelmien teko, kilpauralla eteneminen…</a:t>
            </a:r>
          </a:p>
          <a:p>
            <a:endParaRPr lang="fi-FI"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fi-FI" baseline="0" dirty="0"/>
              <a:t>Valmistautuminen on ratsukkokohtaista, kouluttaja voi avata asiaa esimerkein tai kertomalla miten esimerkiksi heidän ratsastustunneilla tehdään kisoja edeltävillä kerroilla.</a:t>
            </a:r>
          </a:p>
          <a:p>
            <a:endParaRPr lang="fi-FI" baseline="0" dirty="0"/>
          </a:p>
          <a:p>
            <a:r>
              <a:rPr lang="fi-FI" baseline="0" dirty="0"/>
              <a:t>Kokeneemmat urheilijat: urheilijoita on erilaisia, osa enemmän ja osa vähemmän hyviä esimerkkejä, kaikki toimintatavat eivät sovellu aloittelijoille, vaikka kokeneemmilla toimisivatkin.</a:t>
            </a:r>
            <a:endParaRPr lang="fi-FI" dirty="0"/>
          </a:p>
          <a:p>
            <a:pPr eaLnBrk="1" hangingPunct="1"/>
            <a:endParaRPr lang="fi-FI" dirty="0"/>
          </a:p>
        </p:txBody>
      </p:sp>
    </p:spTree>
    <p:extLst>
      <p:ext uri="{BB962C8B-B14F-4D97-AF65-F5344CB8AC3E}">
        <p14:creationId xmlns:p14="http://schemas.microsoft.com/office/powerpoint/2010/main" val="2816995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84A64A96-FF58-467D-B233-C165FDF526C5}" type="slidenum">
              <a:rPr lang="fi-FI" smtClean="0"/>
              <a:pPr/>
              <a:t>8</a:t>
            </a:fld>
            <a:endParaRPr lang="fi-FI"/>
          </a:p>
        </p:txBody>
      </p:sp>
      <p:sp>
        <p:nvSpPr>
          <p:cNvPr id="96259" name="Rectangle 7"/>
          <p:cNvSpPr txBox="1">
            <a:spLocks noGrp="1" noChangeArrowheads="1"/>
          </p:cNvSpPr>
          <p:nvPr/>
        </p:nvSpPr>
        <p:spPr bwMode="auto">
          <a:xfrm>
            <a:off x="3886200" y="8685213"/>
            <a:ext cx="2970213" cy="457200"/>
          </a:xfrm>
          <a:prstGeom prst="rect">
            <a:avLst/>
          </a:prstGeom>
          <a:noFill/>
          <a:ln w="9525">
            <a:noFill/>
            <a:miter lim="800000"/>
            <a:headEnd/>
            <a:tailEnd/>
          </a:ln>
        </p:spPr>
        <p:txBody>
          <a:bodyPr lIns="94348" tIns="47174" rIns="94348" bIns="47174" anchor="b"/>
          <a:lstStyle/>
          <a:p>
            <a:pPr algn="r" defTabSz="942975" eaLnBrk="1" hangingPunct="1"/>
            <a:fld id="{BC832FD9-0933-4D91-86C2-DD43D03FD489}" type="slidenum">
              <a:rPr lang="fi-FI" sz="1200">
                <a:latin typeface="Arial" charset="0"/>
              </a:rPr>
              <a:pPr algn="r" defTabSz="942975" eaLnBrk="1" hangingPunct="1"/>
              <a:t>8</a:t>
            </a:fld>
            <a:endParaRPr lang="fi-FI" sz="1200">
              <a:latin typeface="Arial" charset="0"/>
            </a:endParaRPr>
          </a:p>
        </p:txBody>
      </p:sp>
      <p:sp>
        <p:nvSpPr>
          <p:cNvPr id="96260" name="Rectangle 2"/>
          <p:cNvSpPr>
            <a:spLocks noGrp="1" noRot="1" noChangeAspect="1" noChangeArrowheads="1" noTextEdit="1"/>
          </p:cNvSpPr>
          <p:nvPr>
            <p:ph type="sldImg"/>
          </p:nvPr>
        </p:nvSpPr>
        <p:spPr>
          <a:xfrm>
            <a:off x="1144588" y="687388"/>
            <a:ext cx="4570412" cy="3427412"/>
          </a:xfrm>
          <a:ln/>
        </p:spPr>
      </p:sp>
      <p:sp>
        <p:nvSpPr>
          <p:cNvPr id="96261" name="Rectangle 3"/>
          <p:cNvSpPr>
            <a:spLocks noGrp="1" noChangeArrowheads="1"/>
          </p:cNvSpPr>
          <p:nvPr>
            <p:ph type="body" idx="1"/>
          </p:nvPr>
        </p:nvSpPr>
        <p:spPr>
          <a:xfrm>
            <a:off x="685800" y="4341813"/>
            <a:ext cx="5486400" cy="4114800"/>
          </a:xfrm>
          <a:noFill/>
          <a:ln/>
        </p:spPr>
        <p:txBody>
          <a:bodyPr lIns="94348" tIns="47174" rIns="94348" bIns="47174"/>
          <a:lstStyle/>
          <a:p>
            <a:r>
              <a:rPr lang="fi-FI" dirty="0"/>
              <a:t>Kouluttajalla pitää olla paperiset sääntövihkot mukana</a:t>
            </a:r>
            <a:r>
              <a:rPr lang="fi-FI" baseline="0" dirty="0"/>
              <a:t> ja esitellä mistä ne löytyvät liiton nettisivuilta </a:t>
            </a:r>
            <a:r>
              <a:rPr lang="fi-FI" baseline="0" dirty="0" err="1"/>
              <a:t>www.ratsastus.fi/kilpailusaannot</a:t>
            </a:r>
            <a:r>
              <a:rPr lang="fi-FI" baseline="0" dirty="0"/>
              <a:t> . </a:t>
            </a:r>
          </a:p>
          <a:p>
            <a:endParaRPr lang="fi-FI" baseline="0" dirty="0"/>
          </a:p>
          <a:p>
            <a:r>
              <a:rPr lang="fi-FI" baseline="0" dirty="0"/>
              <a:t>Lisäksi kouluttajan on hyvä esitellä </a:t>
            </a:r>
            <a:r>
              <a:rPr lang="fi-FI" baseline="0" dirty="0" err="1"/>
              <a:t>SRL:n</a:t>
            </a:r>
            <a:r>
              <a:rPr lang="fi-FI" baseline="0" dirty="0"/>
              <a:t> opas aloitteleville urheilijoille ”Ratsastajan opas kilpailumaailmaan”, löytyy osoitteesta www.ratsastus.fi/materiaalit/muuta/. Opas on helppolukuinen ja kuvitettu kooste yleisistä sekä koulu- ja estesäännöistä. </a:t>
            </a:r>
          </a:p>
          <a:p>
            <a:endParaRPr lang="fi-FI" baseline="0" dirty="0"/>
          </a:p>
          <a:p>
            <a:r>
              <a:rPr lang="fi-FI" baseline="0" dirty="0"/>
              <a:t>Sääntötuntemus: Urheilijoiden tulee tuntea kilpailuissa normaalisti eteen tulevat sääntöasiat. Säännöistä löytyy paljon ohjeita erikoistilanteisiin, ja niitä ei tarvitse osata ulkoa. Osa säännöistä koskee myös vain ylempien tasojen kisoja tai niissä on helpotuksia alemmille kilpailutasoille. On kuitenkin hyvä tuntea säännöt niin hyvin, että osaa hakea niistä tarvitsemansa vastaukset.</a:t>
            </a:r>
          </a:p>
          <a:p>
            <a:endParaRPr lang="fi-FI" baseline="0" dirty="0"/>
          </a:p>
          <a:p>
            <a:r>
              <a:rPr lang="fi-FI" baseline="0" dirty="0"/>
              <a:t>Kilpailusääntöjen sisällysluetteloita kannattaa hyödyntää tiedonhaussa.</a:t>
            </a:r>
          </a:p>
          <a:p>
            <a:endParaRPr lang="fi-FI" baseline="0" dirty="0"/>
          </a:p>
          <a:p>
            <a:r>
              <a:rPr lang="fi-FI" dirty="0"/>
              <a:t>Epäurheilijamaista</a:t>
            </a:r>
            <a:r>
              <a:rPr lang="fi-FI" baseline="0" dirty="0"/>
              <a:t> käytöstä kuvataan </a:t>
            </a:r>
            <a:r>
              <a:rPr lang="fi-FI" baseline="0" dirty="0" err="1"/>
              <a:t>SRL:n</a:t>
            </a:r>
            <a:r>
              <a:rPr lang="fi-FI" baseline="0" dirty="0"/>
              <a:t> eettisessä säännöstössä (KS I liite 7).</a:t>
            </a:r>
            <a:endParaRPr lang="fi-FI" dirty="0"/>
          </a:p>
          <a:p>
            <a:pPr eaLnBrk="1" hangingPunct="1"/>
            <a:endParaRPr lang="fi-FI" dirty="0"/>
          </a:p>
        </p:txBody>
      </p:sp>
    </p:spTree>
    <p:extLst>
      <p:ext uri="{BB962C8B-B14F-4D97-AF65-F5344CB8AC3E}">
        <p14:creationId xmlns:p14="http://schemas.microsoft.com/office/powerpoint/2010/main" val="4058682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Tavarat kannattaa</a:t>
            </a:r>
            <a:r>
              <a:rPr lang="fi-FI" baseline="0" dirty="0"/>
              <a:t> katsoa valmiiksi  ja kuntoon jo edellisenä päivänä. Keskustelkaa varusteista (lista esim. Hevostaito-oppaassa).</a:t>
            </a:r>
          </a:p>
          <a:p>
            <a:endParaRPr lang="fi-FI" baseline="0" dirty="0"/>
          </a:p>
          <a:p>
            <a:r>
              <a:rPr lang="fi-FI" baseline="0" dirty="0"/>
              <a:t>Mukana kisoissa voi olla esim. opettaja/valmentaja, vanhemmat, ystäviä, hevosenhoitaja/-omistaja… Roolit vaihtelevat tapauskohtaisesti, mutta niiden on hyvä olla selvänä ennen kisapäivää.</a:t>
            </a:r>
          </a:p>
          <a:p>
            <a:endParaRPr lang="fi-FI" baseline="0" dirty="0"/>
          </a:p>
          <a:p>
            <a:r>
              <a:rPr lang="fi-FI" baseline="0" dirty="0"/>
              <a:t>Kuljetus: Lastaaminen, kuljetuskalusto (oma/laina/vuokraus, soveltuva vetoauto), hevosen hyvinvointi kuljetuksen aikana, tarvittava ajokortti ja kokemus eläintenkuljetuksesta</a:t>
            </a:r>
            <a:endParaRPr lang="fi-FI" dirty="0"/>
          </a:p>
        </p:txBody>
      </p:sp>
      <p:sp>
        <p:nvSpPr>
          <p:cNvPr id="4" name="Dian numeron paikkamerkki 3"/>
          <p:cNvSpPr>
            <a:spLocks noGrp="1"/>
          </p:cNvSpPr>
          <p:nvPr>
            <p:ph type="sldNum" sz="quarter" idx="10"/>
          </p:nvPr>
        </p:nvSpPr>
        <p:spPr/>
        <p:txBody>
          <a:bodyPr/>
          <a:lstStyle/>
          <a:p>
            <a:fld id="{FF49EDEC-6007-4BEE-8465-AA1D4E7FDE12}" type="slidenum">
              <a:rPr lang="fi-FI" smtClean="0"/>
              <a:pPr/>
              <a:t>9</a:t>
            </a:fld>
            <a:endParaRPr lang="fi-FI"/>
          </a:p>
        </p:txBody>
      </p:sp>
    </p:spTree>
    <p:extLst>
      <p:ext uri="{BB962C8B-B14F-4D97-AF65-F5344CB8AC3E}">
        <p14:creationId xmlns:p14="http://schemas.microsoft.com/office/powerpoint/2010/main" val="2506785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fi-FI"/>
              <a:t>Muokkaa perustyyl. napsautt.</a:t>
            </a:r>
          </a:p>
        </p:txBody>
      </p:sp>
      <p:sp>
        <p:nvSpPr>
          <p:cNvPr id="3" name="Alaotsikk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p>
        </p:txBody>
      </p:sp>
      <p:sp>
        <p:nvSpPr>
          <p:cNvPr id="4" name="Päivämäärän paikkamerkki 3"/>
          <p:cNvSpPr>
            <a:spLocks noGrp="1"/>
          </p:cNvSpPr>
          <p:nvPr>
            <p:ph type="dt" sz="half" idx="10"/>
          </p:nvPr>
        </p:nvSpPr>
        <p:spPr/>
        <p:txBody>
          <a:bodyPr/>
          <a:lstStyle/>
          <a:p>
            <a:pPr>
              <a:defRPr/>
            </a:pPr>
            <a:endParaRPr lang="en-US"/>
          </a:p>
        </p:txBody>
      </p:sp>
      <p:sp>
        <p:nvSpPr>
          <p:cNvPr id="5" name="Alatunnisteen paikkamerkki 4"/>
          <p:cNvSpPr>
            <a:spLocks noGrp="1"/>
          </p:cNvSpPr>
          <p:nvPr>
            <p:ph type="ftr" sz="quarter" idx="11"/>
          </p:nvPr>
        </p:nvSpPr>
        <p:spPr/>
        <p:txBody>
          <a:bodyPr/>
          <a:lstStyle/>
          <a:p>
            <a:pPr>
              <a:defRPr/>
            </a:pPr>
            <a:endParaRPr lang="en-US"/>
          </a:p>
        </p:txBody>
      </p:sp>
      <p:sp>
        <p:nvSpPr>
          <p:cNvPr id="6" name="Dian numeron paikkamerkki 5"/>
          <p:cNvSpPr>
            <a:spLocks noGrp="1"/>
          </p:cNvSpPr>
          <p:nvPr>
            <p:ph type="sldNum" sz="quarter" idx="12"/>
          </p:nvPr>
        </p:nvSpPr>
        <p:spPr/>
        <p:txBody>
          <a:bodyPr/>
          <a:lstStyle/>
          <a:p>
            <a:pPr>
              <a:defRPr/>
            </a:pPr>
            <a:fld id="{18D0BBA7-A6BA-4FC7-8A80-1236ED2D73D9}"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pPr>
              <a:defRPr/>
            </a:pPr>
            <a:endParaRPr lang="en-US"/>
          </a:p>
        </p:txBody>
      </p:sp>
      <p:sp>
        <p:nvSpPr>
          <p:cNvPr id="5" name="Alatunnisteen paikkamerkki 4"/>
          <p:cNvSpPr>
            <a:spLocks noGrp="1"/>
          </p:cNvSpPr>
          <p:nvPr>
            <p:ph type="ftr" sz="quarter" idx="11"/>
          </p:nvPr>
        </p:nvSpPr>
        <p:spPr/>
        <p:txBody>
          <a:bodyPr/>
          <a:lstStyle/>
          <a:p>
            <a:pPr>
              <a:defRPr/>
            </a:pPr>
            <a:endParaRPr lang="en-US"/>
          </a:p>
        </p:txBody>
      </p:sp>
      <p:sp>
        <p:nvSpPr>
          <p:cNvPr id="6" name="Dian numeron paikkamerkki 5"/>
          <p:cNvSpPr>
            <a:spLocks noGrp="1"/>
          </p:cNvSpPr>
          <p:nvPr>
            <p:ph type="sldNum" sz="quarter" idx="12"/>
          </p:nvPr>
        </p:nvSpPr>
        <p:spPr/>
        <p:txBody>
          <a:bodyPr/>
          <a:lstStyle/>
          <a:p>
            <a:pPr>
              <a:defRPr/>
            </a:pPr>
            <a:fld id="{19BD1B39-04A9-47E2-BC47-649E0E1DF715}"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274638"/>
            <a:ext cx="2057400" cy="5851525"/>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457200" y="274638"/>
            <a:ext cx="6019800" cy="5851525"/>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pPr>
              <a:defRPr/>
            </a:pPr>
            <a:endParaRPr lang="en-US"/>
          </a:p>
        </p:txBody>
      </p:sp>
      <p:sp>
        <p:nvSpPr>
          <p:cNvPr id="5" name="Alatunnisteen paikkamerkki 4"/>
          <p:cNvSpPr>
            <a:spLocks noGrp="1"/>
          </p:cNvSpPr>
          <p:nvPr>
            <p:ph type="ftr" sz="quarter" idx="11"/>
          </p:nvPr>
        </p:nvSpPr>
        <p:spPr/>
        <p:txBody>
          <a:bodyPr/>
          <a:lstStyle/>
          <a:p>
            <a:pPr>
              <a:defRPr/>
            </a:pPr>
            <a:endParaRPr lang="en-US"/>
          </a:p>
        </p:txBody>
      </p:sp>
      <p:sp>
        <p:nvSpPr>
          <p:cNvPr id="6" name="Dian numeron paikkamerkki 5"/>
          <p:cNvSpPr>
            <a:spLocks noGrp="1"/>
          </p:cNvSpPr>
          <p:nvPr>
            <p:ph type="sldNum" sz="quarter" idx="12"/>
          </p:nvPr>
        </p:nvSpPr>
        <p:spPr/>
        <p:txBody>
          <a:bodyPr/>
          <a:lstStyle/>
          <a:p>
            <a:pPr>
              <a:defRPr/>
            </a:pPr>
            <a:fld id="{033F466D-CE41-45FB-9DF9-43967F4BF379}"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RL Kansi">
    <p:spTree>
      <p:nvGrpSpPr>
        <p:cNvPr id="1" name=""/>
        <p:cNvGrpSpPr/>
        <p:nvPr/>
      </p:nvGrpSpPr>
      <p:grpSpPr>
        <a:xfrm>
          <a:off x="0" y="0"/>
          <a:ext cx="0" cy="0"/>
          <a:chOff x="0" y="0"/>
          <a:chExt cx="0" cy="0"/>
        </a:xfrm>
      </p:grpSpPr>
      <p:pic>
        <p:nvPicPr>
          <p:cNvPr id="6" name="Picture 8" descr="SRL_PPT_Etusivu.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Päivämäärän paikkamerkki 2"/>
          <p:cNvSpPr>
            <a:spLocks noGrp="1"/>
          </p:cNvSpPr>
          <p:nvPr>
            <p:ph type="dt" sz="half" idx="10"/>
          </p:nvPr>
        </p:nvSpPr>
        <p:spPr/>
        <p:txBody>
          <a:bodyPr/>
          <a:lstStyle/>
          <a:p>
            <a:pPr>
              <a:defRPr/>
            </a:pPr>
            <a:endParaRPr lang="en-US"/>
          </a:p>
        </p:txBody>
      </p:sp>
      <p:sp>
        <p:nvSpPr>
          <p:cNvPr id="4" name="Alatunnisteen paikkamerkki 3"/>
          <p:cNvSpPr>
            <a:spLocks noGrp="1"/>
          </p:cNvSpPr>
          <p:nvPr>
            <p:ph type="ftr" sz="quarter" idx="11"/>
          </p:nvPr>
        </p:nvSpPr>
        <p:spPr/>
        <p:txBody>
          <a:bodyPr/>
          <a:lstStyle/>
          <a:p>
            <a:pPr>
              <a:defRPr/>
            </a:pPr>
            <a:endParaRPr lang="en-US" dirty="0"/>
          </a:p>
        </p:txBody>
      </p:sp>
      <p:sp>
        <p:nvSpPr>
          <p:cNvPr id="5" name="Dian numeron paikkamerkki 4"/>
          <p:cNvSpPr>
            <a:spLocks noGrp="1"/>
          </p:cNvSpPr>
          <p:nvPr>
            <p:ph type="sldNum" sz="quarter" idx="12"/>
          </p:nvPr>
        </p:nvSpPr>
        <p:spPr/>
        <p:txBody>
          <a:bodyPr/>
          <a:lstStyle/>
          <a:p>
            <a:pPr>
              <a:defRPr/>
            </a:pPr>
            <a:fld id="{A4737183-3098-40AC-A77F-D8CB7ECED96C}" type="slidenum">
              <a:rPr lang="en-US" smtClean="0"/>
              <a:pPr>
                <a:defRPr/>
              </a:pPr>
              <a:t>‹#›</a:t>
            </a:fld>
            <a:endParaRPr lang="en-US"/>
          </a:p>
        </p:txBody>
      </p:sp>
      <p:sp>
        <p:nvSpPr>
          <p:cNvPr id="7" name="Otsikko 1"/>
          <p:cNvSpPr txBox="1">
            <a:spLocks/>
          </p:cNvSpPr>
          <p:nvPr/>
        </p:nvSpPr>
        <p:spPr>
          <a:xfrm>
            <a:off x="838200" y="2282825"/>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fi-FI"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Alaotsikko 2"/>
          <p:cNvSpPr>
            <a:spLocks noGrp="1"/>
          </p:cNvSpPr>
          <p:nvPr>
            <p:ph type="subTitle" idx="1"/>
          </p:nvPr>
        </p:nvSpPr>
        <p:spPr>
          <a:xfrm>
            <a:off x="1524000" y="40386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sp>
        <p:nvSpPr>
          <p:cNvPr id="10" name="Dian numeron paikkamerkki 5"/>
          <p:cNvSpPr txBox="1">
            <a:spLocks/>
          </p:cNvSpPr>
          <p:nvPr/>
        </p:nvSpPr>
        <p:spPr>
          <a:xfrm>
            <a:off x="6705600" y="6508750"/>
            <a:ext cx="2133600" cy="365125"/>
          </a:xfrm>
          <a:prstGeom prst="rect">
            <a:avLst/>
          </a:prstGeom>
        </p:spPr>
        <p:txBody>
          <a:bodyPr vert="horz" lIns="91440" tIns="45720" rIns="91440" bIns="45720" rtlCol="0" anchor="ctr"/>
          <a:lstStyle/>
          <a:p>
            <a:pPr marL="0" marR="0" lvl="0" indent="0" algn="r" defTabSz="457200" rtl="0" eaLnBrk="1" fontAlgn="base" latinLnBrk="0" hangingPunct="1">
              <a:lnSpc>
                <a:spcPct val="100000"/>
              </a:lnSpc>
              <a:spcBef>
                <a:spcPct val="0"/>
              </a:spcBef>
              <a:spcAft>
                <a:spcPct val="0"/>
              </a:spcAft>
              <a:buClrTx/>
              <a:buSzTx/>
              <a:buFontTx/>
              <a:buNone/>
              <a:tabLst/>
              <a:defRPr/>
            </a:pPr>
            <a:fld id="{98228D98-8852-44BD-BF79-4194EC32CCB5}" type="slidenum">
              <a:rPr kumimoji="0" lang="fi-FI" sz="1200" b="0" i="0" u="none" strike="noStrike" kern="1200" cap="none" spc="0" normalizeH="0" baseline="0" noProof="0" smtClean="0">
                <a:ln>
                  <a:noFill/>
                </a:ln>
                <a:solidFill>
                  <a:schemeClr val="tx1">
                    <a:tint val="75000"/>
                  </a:schemeClr>
                </a:solidFill>
                <a:effectLst/>
                <a:uLnTx/>
                <a:uFillTx/>
                <a:latin typeface="Arial" charset="0"/>
                <a:ea typeface="ヒラギノ角ゴ Pro W3"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fi-FI" sz="1200" b="0" i="0" u="none" strike="noStrike" kern="1200" cap="none" spc="0" normalizeH="0" baseline="0" noProof="0">
              <a:ln>
                <a:noFill/>
              </a:ln>
              <a:solidFill>
                <a:schemeClr val="tx1">
                  <a:tint val="75000"/>
                </a:schemeClr>
              </a:solidFill>
              <a:effectLst/>
              <a:uLnTx/>
              <a:uFillTx/>
              <a:latin typeface="Arial" charset="0"/>
              <a:ea typeface="ヒラギノ角ゴ Pro W3" charset="-128"/>
              <a:cs typeface="+mn-cs"/>
            </a:endParaRPr>
          </a:p>
        </p:txBody>
      </p:sp>
      <p:sp>
        <p:nvSpPr>
          <p:cNvPr id="9" name="Otsikko 8"/>
          <p:cNvSpPr>
            <a:spLocks noGrp="1"/>
          </p:cNvSpPr>
          <p:nvPr>
            <p:ph type="title"/>
          </p:nvPr>
        </p:nvSpPr>
        <p:spPr>
          <a:xfrm>
            <a:off x="687600" y="2131200"/>
            <a:ext cx="7772400" cy="1468800"/>
          </a:xfrm>
        </p:spPr>
        <p:txBody>
          <a:bodyPr/>
          <a:lstStyle>
            <a:lvl1pPr>
              <a:defRPr>
                <a:solidFill>
                  <a:schemeClr val="bg1"/>
                </a:solidFill>
              </a:defRPr>
            </a:lvl1pPr>
          </a:lstStyle>
          <a:p>
            <a:r>
              <a:rPr lang="fi-FI"/>
              <a:t>Muokkaa perustyyl. napsautt.</a:t>
            </a:r>
            <a:endParaRPr lang="fi-FI"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pPr>
              <a:defRPr/>
            </a:pPr>
            <a:endParaRPr lang="en-US"/>
          </a:p>
        </p:txBody>
      </p:sp>
      <p:sp>
        <p:nvSpPr>
          <p:cNvPr id="5" name="Alatunnisteen paikkamerkki 4"/>
          <p:cNvSpPr>
            <a:spLocks noGrp="1"/>
          </p:cNvSpPr>
          <p:nvPr>
            <p:ph type="ftr" sz="quarter" idx="11"/>
          </p:nvPr>
        </p:nvSpPr>
        <p:spPr/>
        <p:txBody>
          <a:bodyPr/>
          <a:lstStyle/>
          <a:p>
            <a:pPr>
              <a:defRPr/>
            </a:pPr>
            <a:endParaRPr lang="en-US"/>
          </a:p>
        </p:txBody>
      </p:sp>
      <p:sp>
        <p:nvSpPr>
          <p:cNvPr id="6" name="Dian numeron paikkamerkki 5"/>
          <p:cNvSpPr>
            <a:spLocks noGrp="1"/>
          </p:cNvSpPr>
          <p:nvPr>
            <p:ph type="sldNum" sz="quarter" idx="12"/>
          </p:nvPr>
        </p:nvSpPr>
        <p:spPr/>
        <p:txBody>
          <a:bodyPr/>
          <a:lstStyle/>
          <a:p>
            <a:pPr>
              <a:defRPr/>
            </a:pPr>
            <a:fld id="{05913F7C-916E-4DE9-AFCF-1F403FC2E739}"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a:t>Muokkaa perustyyl. napsautt.</a:t>
            </a:r>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pPr>
              <a:defRPr/>
            </a:pPr>
            <a:endParaRPr lang="en-US"/>
          </a:p>
        </p:txBody>
      </p:sp>
      <p:sp>
        <p:nvSpPr>
          <p:cNvPr id="5" name="Alatunnisteen paikkamerkki 4"/>
          <p:cNvSpPr>
            <a:spLocks noGrp="1"/>
          </p:cNvSpPr>
          <p:nvPr>
            <p:ph type="ftr" sz="quarter" idx="11"/>
          </p:nvPr>
        </p:nvSpPr>
        <p:spPr/>
        <p:txBody>
          <a:bodyPr/>
          <a:lstStyle/>
          <a:p>
            <a:pPr>
              <a:defRPr/>
            </a:pPr>
            <a:endParaRPr lang="en-US"/>
          </a:p>
        </p:txBody>
      </p:sp>
      <p:sp>
        <p:nvSpPr>
          <p:cNvPr id="6" name="Dian numeron paikkamerkki 5"/>
          <p:cNvSpPr>
            <a:spLocks noGrp="1"/>
          </p:cNvSpPr>
          <p:nvPr>
            <p:ph type="sldNum" sz="quarter" idx="12"/>
          </p:nvPr>
        </p:nvSpPr>
        <p:spPr/>
        <p:txBody>
          <a:bodyPr/>
          <a:lstStyle/>
          <a:p>
            <a:pPr>
              <a:defRPr/>
            </a:pPr>
            <a:fld id="{1E6A7537-9A8B-48A4-83BB-FA0821F77870}"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pPr>
              <a:defRPr/>
            </a:pPr>
            <a:endParaRPr lang="en-US"/>
          </a:p>
        </p:txBody>
      </p:sp>
      <p:sp>
        <p:nvSpPr>
          <p:cNvPr id="6" name="Alatunnisteen paikkamerkki 5"/>
          <p:cNvSpPr>
            <a:spLocks noGrp="1"/>
          </p:cNvSpPr>
          <p:nvPr>
            <p:ph type="ftr" sz="quarter" idx="11"/>
          </p:nvPr>
        </p:nvSpPr>
        <p:spPr/>
        <p:txBody>
          <a:bodyPr/>
          <a:lstStyle/>
          <a:p>
            <a:pPr>
              <a:defRPr/>
            </a:pPr>
            <a:endParaRPr lang="en-US"/>
          </a:p>
        </p:txBody>
      </p:sp>
      <p:sp>
        <p:nvSpPr>
          <p:cNvPr id="7" name="Dian numeron paikkamerkki 6"/>
          <p:cNvSpPr>
            <a:spLocks noGrp="1"/>
          </p:cNvSpPr>
          <p:nvPr>
            <p:ph type="sldNum" sz="quarter" idx="12"/>
          </p:nvPr>
        </p:nvSpPr>
        <p:spPr/>
        <p:txBody>
          <a:bodyPr/>
          <a:lstStyle/>
          <a:p>
            <a:pPr>
              <a:defRPr/>
            </a:pPr>
            <a:fld id="{E3666446-270B-4C3C-B94E-5EA7F0CDD20E}"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a:t>Muokkaa perustyyl. napsautt.</a:t>
            </a:r>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pPr>
              <a:defRPr/>
            </a:pPr>
            <a:endParaRPr lang="en-US"/>
          </a:p>
        </p:txBody>
      </p:sp>
      <p:sp>
        <p:nvSpPr>
          <p:cNvPr id="8" name="Alatunnisteen paikkamerkki 7"/>
          <p:cNvSpPr>
            <a:spLocks noGrp="1"/>
          </p:cNvSpPr>
          <p:nvPr>
            <p:ph type="ftr" sz="quarter" idx="11"/>
          </p:nvPr>
        </p:nvSpPr>
        <p:spPr/>
        <p:txBody>
          <a:bodyPr/>
          <a:lstStyle/>
          <a:p>
            <a:pPr>
              <a:defRPr/>
            </a:pPr>
            <a:endParaRPr lang="en-US"/>
          </a:p>
        </p:txBody>
      </p:sp>
      <p:sp>
        <p:nvSpPr>
          <p:cNvPr id="9" name="Dian numeron paikkamerkki 8"/>
          <p:cNvSpPr>
            <a:spLocks noGrp="1"/>
          </p:cNvSpPr>
          <p:nvPr>
            <p:ph type="sldNum" sz="quarter" idx="12"/>
          </p:nvPr>
        </p:nvSpPr>
        <p:spPr/>
        <p:txBody>
          <a:bodyPr/>
          <a:lstStyle/>
          <a:p>
            <a:pPr>
              <a:defRPr/>
            </a:pPr>
            <a:fld id="{E159BDBF-C7AE-4E48-AB03-EA8249F852B0}"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pPr>
              <a:defRPr/>
            </a:pPr>
            <a:endParaRPr lang="en-US"/>
          </a:p>
        </p:txBody>
      </p:sp>
      <p:sp>
        <p:nvSpPr>
          <p:cNvPr id="4" name="Alatunnisteen paikkamerkki 3"/>
          <p:cNvSpPr>
            <a:spLocks noGrp="1"/>
          </p:cNvSpPr>
          <p:nvPr>
            <p:ph type="ftr" sz="quarter" idx="11"/>
          </p:nvPr>
        </p:nvSpPr>
        <p:spPr/>
        <p:txBody>
          <a:bodyPr/>
          <a:lstStyle/>
          <a:p>
            <a:pPr>
              <a:defRPr/>
            </a:pPr>
            <a:endParaRPr lang="en-US"/>
          </a:p>
        </p:txBody>
      </p:sp>
      <p:sp>
        <p:nvSpPr>
          <p:cNvPr id="5" name="Dian numeron paikkamerkki 4"/>
          <p:cNvSpPr>
            <a:spLocks noGrp="1"/>
          </p:cNvSpPr>
          <p:nvPr>
            <p:ph type="sldNum" sz="quarter" idx="12"/>
          </p:nvPr>
        </p:nvSpPr>
        <p:spPr/>
        <p:txBody>
          <a:bodyPr/>
          <a:lstStyle/>
          <a:p>
            <a:pPr>
              <a:defRPr/>
            </a:pPr>
            <a:fld id="{9582745F-464A-43C8-8959-54CF9579BBD1}"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pPr>
              <a:defRPr/>
            </a:pPr>
            <a:endParaRPr lang="en-US"/>
          </a:p>
        </p:txBody>
      </p:sp>
      <p:sp>
        <p:nvSpPr>
          <p:cNvPr id="3" name="Alatunnisteen paikkamerkki 2"/>
          <p:cNvSpPr>
            <a:spLocks noGrp="1"/>
          </p:cNvSpPr>
          <p:nvPr>
            <p:ph type="ftr" sz="quarter" idx="11"/>
          </p:nvPr>
        </p:nvSpPr>
        <p:spPr/>
        <p:txBody>
          <a:bodyPr/>
          <a:lstStyle/>
          <a:p>
            <a:pPr>
              <a:defRPr/>
            </a:pPr>
            <a:endParaRPr lang="en-US"/>
          </a:p>
        </p:txBody>
      </p:sp>
      <p:sp>
        <p:nvSpPr>
          <p:cNvPr id="4" name="Dian numeron paikkamerkki 3"/>
          <p:cNvSpPr>
            <a:spLocks noGrp="1"/>
          </p:cNvSpPr>
          <p:nvPr>
            <p:ph type="sldNum" sz="quarter" idx="12"/>
          </p:nvPr>
        </p:nvSpPr>
        <p:spPr/>
        <p:txBody>
          <a:bodyPr/>
          <a:lstStyle/>
          <a:p>
            <a:pPr>
              <a:defRPr/>
            </a:pPr>
            <a:fld id="{01CB7B11-27AF-40B8-94E9-5417C95A7418}"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a:t>Muokkaa perustyyl. napsautt.</a:t>
            </a:r>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pPr>
              <a:defRPr/>
            </a:pPr>
            <a:endParaRPr lang="en-US"/>
          </a:p>
        </p:txBody>
      </p:sp>
      <p:sp>
        <p:nvSpPr>
          <p:cNvPr id="6" name="Alatunnisteen paikkamerkki 5"/>
          <p:cNvSpPr>
            <a:spLocks noGrp="1"/>
          </p:cNvSpPr>
          <p:nvPr>
            <p:ph type="ftr" sz="quarter" idx="11"/>
          </p:nvPr>
        </p:nvSpPr>
        <p:spPr/>
        <p:txBody>
          <a:bodyPr/>
          <a:lstStyle/>
          <a:p>
            <a:pPr>
              <a:defRPr/>
            </a:pPr>
            <a:endParaRPr lang="en-US"/>
          </a:p>
        </p:txBody>
      </p:sp>
      <p:sp>
        <p:nvSpPr>
          <p:cNvPr id="7" name="Dian numeron paikkamerkki 6"/>
          <p:cNvSpPr>
            <a:spLocks noGrp="1"/>
          </p:cNvSpPr>
          <p:nvPr>
            <p:ph type="sldNum" sz="quarter" idx="12"/>
          </p:nvPr>
        </p:nvSpPr>
        <p:spPr/>
        <p:txBody>
          <a:bodyPr/>
          <a:lstStyle/>
          <a:p>
            <a:pPr>
              <a:defRPr/>
            </a:pPr>
            <a:fld id="{BADEED1C-327F-4EF6-809E-6107029A886D}"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a:t>Muokkaa perustyyl. napsautt.</a:t>
            </a:r>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pPr>
              <a:defRPr/>
            </a:pPr>
            <a:endParaRPr lang="en-US"/>
          </a:p>
        </p:txBody>
      </p:sp>
      <p:sp>
        <p:nvSpPr>
          <p:cNvPr id="6" name="Alatunnisteen paikkamerkki 5"/>
          <p:cNvSpPr>
            <a:spLocks noGrp="1"/>
          </p:cNvSpPr>
          <p:nvPr>
            <p:ph type="ftr" sz="quarter" idx="11"/>
          </p:nvPr>
        </p:nvSpPr>
        <p:spPr/>
        <p:txBody>
          <a:bodyPr/>
          <a:lstStyle/>
          <a:p>
            <a:pPr>
              <a:defRPr/>
            </a:pPr>
            <a:endParaRPr lang="en-US"/>
          </a:p>
        </p:txBody>
      </p:sp>
      <p:sp>
        <p:nvSpPr>
          <p:cNvPr id="7" name="Dian numeron paikkamerkki 6"/>
          <p:cNvSpPr>
            <a:spLocks noGrp="1"/>
          </p:cNvSpPr>
          <p:nvPr>
            <p:ph type="sldNum" sz="quarter" idx="12"/>
          </p:nvPr>
        </p:nvSpPr>
        <p:spPr/>
        <p:txBody>
          <a:bodyPr/>
          <a:lstStyle/>
          <a:p>
            <a:pPr>
              <a:defRPr/>
            </a:pPr>
            <a:fld id="{87BD9B34-67F3-462C-BAE3-3CE32CF9F2C8}"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10" descr="SRL_PPT_sivu.png"/>
          <p:cNvPicPr>
            <a:picLocks noChangeAspect="1"/>
          </p:cNvPicPr>
          <p:nvPr/>
        </p:nvPicPr>
        <p:blipFill>
          <a:blip r:embed="rId14" cstate="print"/>
          <a:srcRect/>
          <a:stretch>
            <a:fillRect/>
          </a:stretch>
        </p:blipFill>
        <p:spPr bwMode="auto">
          <a:xfrm>
            <a:off x="0" y="0"/>
            <a:ext cx="9144000" cy="6858000"/>
          </a:xfrm>
          <a:prstGeom prst="rect">
            <a:avLst/>
          </a:prstGeom>
          <a:noFill/>
          <a:ln w="9525">
            <a:noFill/>
            <a:miter lim="800000"/>
            <a:headEnd/>
            <a:tailEnd/>
          </a:ln>
        </p:spPr>
      </p:pic>
      <p:sp>
        <p:nvSpPr>
          <p:cNvPr id="2" name="Otsikon paikkamerkki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Alatunnisteen paikkamerk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Dian numeron paikkamerkki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4737183-3098-40AC-A77F-D8CB7ECED96C}"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otsikko 2"/>
          <p:cNvSpPr>
            <a:spLocks noGrp="1"/>
          </p:cNvSpPr>
          <p:nvPr>
            <p:ph type="subTitle" idx="1"/>
          </p:nvPr>
        </p:nvSpPr>
        <p:spPr/>
        <p:txBody>
          <a:bodyPr/>
          <a:lstStyle/>
          <a:p>
            <a:endParaRPr lang="fi-FI" dirty="0">
              <a:latin typeface="+mj-lt"/>
            </a:endParaRPr>
          </a:p>
          <a:p>
            <a:endParaRPr lang="fi-FI" dirty="0">
              <a:latin typeface="+mj-lt"/>
            </a:endParaRPr>
          </a:p>
        </p:txBody>
      </p:sp>
      <p:sp>
        <p:nvSpPr>
          <p:cNvPr id="5" name="Otsikko 4"/>
          <p:cNvSpPr>
            <a:spLocks noGrp="1"/>
          </p:cNvSpPr>
          <p:nvPr>
            <p:ph type="title"/>
          </p:nvPr>
        </p:nvSpPr>
        <p:spPr>
          <a:xfrm>
            <a:off x="685800" y="2694600"/>
            <a:ext cx="7772400" cy="1468800"/>
          </a:xfrm>
        </p:spPr>
        <p:txBody>
          <a:bodyPr>
            <a:normAutofit/>
          </a:bodyPr>
          <a:lstStyle/>
          <a:p>
            <a:r>
              <a:rPr lang="fi-FI" sz="6000" dirty="0"/>
              <a:t>Urheilijan starttikurssi</a:t>
            </a: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00034" y="500042"/>
            <a:ext cx="8229600" cy="1143000"/>
          </a:xfrm>
        </p:spPr>
        <p:txBody>
          <a:bodyPr/>
          <a:lstStyle/>
          <a:p>
            <a:r>
              <a:rPr lang="fi-FI" b="1" dirty="0"/>
              <a:t>Kisapalvelu KIPA</a:t>
            </a:r>
          </a:p>
        </p:txBody>
      </p:sp>
      <p:sp>
        <p:nvSpPr>
          <p:cNvPr id="3" name="Sisällön paikkamerkki 2"/>
          <p:cNvSpPr>
            <a:spLocks noGrp="1"/>
          </p:cNvSpPr>
          <p:nvPr>
            <p:ph idx="1"/>
          </p:nvPr>
        </p:nvSpPr>
        <p:spPr>
          <a:xfrm>
            <a:off x="0" y="1571612"/>
            <a:ext cx="9144000" cy="2286016"/>
          </a:xfrm>
        </p:spPr>
        <p:txBody>
          <a:bodyPr>
            <a:normAutofit fontScale="92500"/>
          </a:bodyPr>
          <a:lstStyle/>
          <a:p>
            <a:pPr lvl="1">
              <a:buFont typeface="Arial" pitchFamily="34" charset="0"/>
              <a:buChar char="•"/>
            </a:pPr>
            <a:r>
              <a:rPr lang="fi-FI" sz="3200" dirty="0"/>
              <a:t>Kuinka monelle on tuttu/onko käynyt katsomassa?</a:t>
            </a:r>
          </a:p>
          <a:p>
            <a:pPr lvl="1">
              <a:buFont typeface="Arial" pitchFamily="34" charset="0"/>
              <a:buChar char="•"/>
            </a:pPr>
            <a:r>
              <a:rPr lang="fi-FI" sz="3200" dirty="0"/>
              <a:t>https://kipa2.ratsastus.fi </a:t>
            </a:r>
          </a:p>
          <a:p>
            <a:pPr lvl="1">
              <a:buFont typeface="Arial" pitchFamily="34" charset="0"/>
              <a:buChar char="•"/>
            </a:pPr>
            <a:r>
              <a:rPr lang="fi-FI" sz="3200" dirty="0"/>
              <a:t>Mitä tietoja KIPA:sta löytyy?</a:t>
            </a:r>
          </a:p>
          <a:p>
            <a:pPr lvl="1">
              <a:buFont typeface="Arial" pitchFamily="34" charset="0"/>
              <a:buChar char="•"/>
            </a:pPr>
            <a:r>
              <a:rPr lang="fi-FI" sz="3200" dirty="0"/>
              <a:t>Miten KIPA:an kirjaudutaan?</a:t>
            </a:r>
          </a:p>
          <a:p>
            <a:endParaRPr lang="fi-FI" dirty="0"/>
          </a:p>
        </p:txBody>
      </p:sp>
      <p:pic>
        <p:nvPicPr>
          <p:cNvPr id="4" name="Kuva 3" descr="KIPA.png"/>
          <p:cNvPicPr>
            <a:picLocks noChangeAspect="1"/>
          </p:cNvPicPr>
          <p:nvPr/>
        </p:nvPicPr>
        <p:blipFill>
          <a:blip r:embed="rId3"/>
          <a:stretch>
            <a:fillRect/>
          </a:stretch>
        </p:blipFill>
        <p:spPr>
          <a:xfrm>
            <a:off x="1506001" y="3630435"/>
            <a:ext cx="6031039" cy="3075830"/>
          </a:xfrm>
          <a:prstGeom prst="rect">
            <a:avLst/>
          </a:prstGeom>
        </p:spPr>
      </p:pic>
    </p:spTree>
    <p:extLst>
      <p:ext uri="{BB962C8B-B14F-4D97-AF65-F5344CB8AC3E}">
        <p14:creationId xmlns:p14="http://schemas.microsoft.com/office/powerpoint/2010/main" val="2013911220"/>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a:lstStyle/>
          <a:p>
            <a:pPr marL="0" indent="0">
              <a:buNone/>
            </a:pPr>
            <a:endParaRPr lang="fi-FI" dirty="0"/>
          </a:p>
          <a:p>
            <a:pPr marL="0" indent="0">
              <a:buNone/>
            </a:pPr>
            <a:endParaRPr lang="fi-FI" dirty="0"/>
          </a:p>
        </p:txBody>
      </p:sp>
      <p:pic>
        <p:nvPicPr>
          <p:cNvPr id="5" name="Kuva 4">
            <a:extLst>
              <a:ext uri="{FF2B5EF4-FFF2-40B4-BE49-F238E27FC236}">
                <a16:creationId xmlns:a16="http://schemas.microsoft.com/office/drawing/2014/main" id="{197C4328-9F98-4C52-924E-C96B14BBDA4F}"/>
              </a:ext>
            </a:extLst>
          </p:cNvPr>
          <p:cNvPicPr>
            <a:picLocks noChangeAspect="1"/>
          </p:cNvPicPr>
          <p:nvPr/>
        </p:nvPicPr>
        <p:blipFill>
          <a:blip r:embed="rId2"/>
          <a:stretch>
            <a:fillRect/>
          </a:stretch>
        </p:blipFill>
        <p:spPr>
          <a:xfrm>
            <a:off x="654042" y="1772816"/>
            <a:ext cx="7835916" cy="3803243"/>
          </a:xfrm>
          <a:prstGeom prst="rect">
            <a:avLst/>
          </a:prstGeom>
        </p:spPr>
      </p:pic>
      <p:sp>
        <p:nvSpPr>
          <p:cNvPr id="7" name="Tekstiruutu 6">
            <a:extLst>
              <a:ext uri="{FF2B5EF4-FFF2-40B4-BE49-F238E27FC236}">
                <a16:creationId xmlns:a16="http://schemas.microsoft.com/office/drawing/2014/main" id="{C55A13FD-A36F-4E95-897B-B7589394AC38}"/>
              </a:ext>
            </a:extLst>
          </p:cNvPr>
          <p:cNvSpPr txBox="1"/>
          <p:nvPr/>
        </p:nvSpPr>
        <p:spPr>
          <a:xfrm>
            <a:off x="2051720" y="868769"/>
            <a:ext cx="6192688" cy="707886"/>
          </a:xfrm>
          <a:prstGeom prst="rect">
            <a:avLst/>
          </a:prstGeom>
          <a:noFill/>
        </p:spPr>
        <p:txBody>
          <a:bodyPr wrap="square">
            <a:spAutoFit/>
          </a:bodyPr>
          <a:lstStyle/>
          <a:p>
            <a:r>
              <a:rPr lang="fi-FI" sz="4000" dirty="0">
                <a:latin typeface="+mj-lt"/>
              </a:rPr>
              <a:t>https://kipa2.ratsastus.fi/</a:t>
            </a:r>
          </a:p>
        </p:txBody>
      </p:sp>
    </p:spTree>
    <p:extLst>
      <p:ext uri="{BB962C8B-B14F-4D97-AF65-F5344CB8AC3E}">
        <p14:creationId xmlns:p14="http://schemas.microsoft.com/office/powerpoint/2010/main" val="2021252587"/>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00034" y="500042"/>
            <a:ext cx="8229600" cy="1143000"/>
          </a:xfrm>
        </p:spPr>
        <p:txBody>
          <a:bodyPr/>
          <a:lstStyle/>
          <a:p>
            <a:r>
              <a:rPr lang="fi-FI" b="1" dirty="0"/>
              <a:t>Kutsu kisoihin</a:t>
            </a:r>
          </a:p>
        </p:txBody>
      </p:sp>
      <p:sp>
        <p:nvSpPr>
          <p:cNvPr id="3" name="Sisällön paikkamerkki 2"/>
          <p:cNvSpPr>
            <a:spLocks noGrp="1"/>
          </p:cNvSpPr>
          <p:nvPr>
            <p:ph idx="1"/>
          </p:nvPr>
        </p:nvSpPr>
        <p:spPr>
          <a:xfrm>
            <a:off x="457200" y="1600200"/>
            <a:ext cx="5900750" cy="4686320"/>
          </a:xfrm>
        </p:spPr>
        <p:txBody>
          <a:bodyPr>
            <a:normAutofit/>
          </a:bodyPr>
          <a:lstStyle/>
          <a:p>
            <a:r>
              <a:rPr lang="fi-FI" dirty="0"/>
              <a:t>Mitä tietoja kilpailukutsussa on? </a:t>
            </a:r>
          </a:p>
          <a:p>
            <a:r>
              <a:rPr lang="fi-FI" dirty="0"/>
              <a:t>Mistä kutsuja löytyy? </a:t>
            </a:r>
          </a:p>
          <a:p>
            <a:r>
              <a:rPr lang="fi-FI" dirty="0"/>
              <a:t>Miten kilpailuihin ilmoittaudutaan? </a:t>
            </a:r>
          </a:p>
          <a:p>
            <a:pPr marL="457200" indent="-457200" eaLnBrk="1" hangingPunct="1">
              <a:lnSpc>
                <a:spcPct val="90000"/>
              </a:lnSpc>
              <a:buFontTx/>
              <a:buNone/>
            </a:pPr>
            <a:endParaRPr lang="fi-FI" sz="2400" dirty="0">
              <a:latin typeface="+mj-lt"/>
            </a:endParaRPr>
          </a:p>
        </p:txBody>
      </p:sp>
      <p:pic>
        <p:nvPicPr>
          <p:cNvPr id="7" name="Kuva 6" descr="Sääntöjä lukeva.png"/>
          <p:cNvPicPr>
            <a:picLocks noChangeAspect="1"/>
          </p:cNvPicPr>
          <p:nvPr/>
        </p:nvPicPr>
        <p:blipFill>
          <a:blip r:embed="rId3"/>
          <a:stretch>
            <a:fillRect/>
          </a:stretch>
        </p:blipFill>
        <p:spPr>
          <a:xfrm>
            <a:off x="5143504" y="2000240"/>
            <a:ext cx="3514475" cy="3643338"/>
          </a:xfrm>
          <a:prstGeom prst="rect">
            <a:avLst/>
          </a:prstGeom>
        </p:spPr>
      </p:pic>
    </p:spTree>
    <p:extLst>
      <p:ext uri="{BB962C8B-B14F-4D97-AF65-F5344CB8AC3E}">
        <p14:creationId xmlns:p14="http://schemas.microsoft.com/office/powerpoint/2010/main" val="3155682830"/>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descr="001.png"/>
          <p:cNvPicPr>
            <a:picLocks noChangeAspect="1"/>
          </p:cNvPicPr>
          <p:nvPr/>
        </p:nvPicPr>
        <p:blipFill>
          <a:blip r:embed="rId3"/>
          <a:stretch>
            <a:fillRect/>
          </a:stretch>
        </p:blipFill>
        <p:spPr>
          <a:xfrm>
            <a:off x="1928794" y="4071942"/>
            <a:ext cx="5720779" cy="2581501"/>
          </a:xfrm>
          <a:prstGeom prst="rect">
            <a:avLst/>
          </a:prstGeom>
        </p:spPr>
      </p:pic>
      <p:sp>
        <p:nvSpPr>
          <p:cNvPr id="2" name="Otsikko 1"/>
          <p:cNvSpPr>
            <a:spLocks noGrp="1"/>
          </p:cNvSpPr>
          <p:nvPr>
            <p:ph type="title"/>
          </p:nvPr>
        </p:nvSpPr>
        <p:spPr>
          <a:xfrm>
            <a:off x="500034" y="500042"/>
            <a:ext cx="8229600" cy="1143000"/>
          </a:xfrm>
        </p:spPr>
        <p:txBody>
          <a:bodyPr/>
          <a:lstStyle/>
          <a:p>
            <a:r>
              <a:rPr lang="fi-FI" b="1" dirty="0"/>
              <a:t>Kilpailun järjestäjät</a:t>
            </a:r>
          </a:p>
        </p:txBody>
      </p:sp>
      <p:sp>
        <p:nvSpPr>
          <p:cNvPr id="3" name="Sisällön paikkamerkki 2"/>
          <p:cNvSpPr>
            <a:spLocks noGrp="1"/>
          </p:cNvSpPr>
          <p:nvPr>
            <p:ph idx="1"/>
          </p:nvPr>
        </p:nvSpPr>
        <p:spPr>
          <a:xfrm>
            <a:off x="428596" y="1500174"/>
            <a:ext cx="8501122" cy="3000396"/>
          </a:xfrm>
        </p:spPr>
        <p:txBody>
          <a:bodyPr>
            <a:normAutofit fontScale="92500" lnSpcReduction="10000"/>
          </a:bodyPr>
          <a:lstStyle/>
          <a:p>
            <a:r>
              <a:rPr lang="fi-FI" dirty="0"/>
              <a:t>Kuka kilpailut järjestää?</a:t>
            </a:r>
          </a:p>
          <a:p>
            <a:r>
              <a:rPr lang="fi-FI" dirty="0"/>
              <a:t>Mitä he saavat siitä palkkioksi?</a:t>
            </a:r>
          </a:p>
          <a:p>
            <a:r>
              <a:rPr lang="fi-FI" dirty="0"/>
              <a:t>Millaisia järjestelyjä kisat vaativat ennakkoon, kisapäivän aikana ja kisojen jälkeen?</a:t>
            </a:r>
          </a:p>
          <a:p>
            <a:r>
              <a:rPr lang="fi-FI" dirty="0"/>
              <a:t>Miten voit urheilijana vaikuttaa kilpailujärjestelyjen sujuvuuteen?</a:t>
            </a:r>
          </a:p>
          <a:p>
            <a:pPr>
              <a:lnSpc>
                <a:spcPct val="90000"/>
              </a:lnSpc>
              <a:buNone/>
            </a:pPr>
            <a:endParaRPr lang="fi-FI" sz="2400" dirty="0">
              <a:latin typeface="+mj-lt"/>
            </a:endParaRPr>
          </a:p>
          <a:p>
            <a:pPr>
              <a:lnSpc>
                <a:spcPct val="90000"/>
              </a:lnSpc>
            </a:pPr>
            <a:endParaRPr lang="fi-FI" sz="2400" dirty="0">
              <a:latin typeface="+mj-lt"/>
            </a:endParaRPr>
          </a:p>
        </p:txBody>
      </p:sp>
    </p:spTree>
    <p:extLst>
      <p:ext uri="{BB962C8B-B14F-4D97-AF65-F5344CB8AC3E}">
        <p14:creationId xmlns:p14="http://schemas.microsoft.com/office/powerpoint/2010/main" val="755977800"/>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00034" y="428604"/>
            <a:ext cx="8229600" cy="1143000"/>
          </a:xfrm>
        </p:spPr>
        <p:txBody>
          <a:bodyPr/>
          <a:lstStyle/>
          <a:p>
            <a:r>
              <a:rPr lang="fi-FI" b="1" dirty="0"/>
              <a:t>Toimihenkilöksi?</a:t>
            </a:r>
          </a:p>
        </p:txBody>
      </p:sp>
      <p:sp>
        <p:nvSpPr>
          <p:cNvPr id="3" name="Sisällön paikkamerkki 2"/>
          <p:cNvSpPr>
            <a:spLocks noGrp="1"/>
          </p:cNvSpPr>
          <p:nvPr>
            <p:ph idx="1"/>
          </p:nvPr>
        </p:nvSpPr>
        <p:spPr>
          <a:xfrm>
            <a:off x="457200" y="1600201"/>
            <a:ext cx="8229600" cy="2400303"/>
          </a:xfrm>
        </p:spPr>
        <p:txBody>
          <a:bodyPr>
            <a:normAutofit fontScale="85000" lnSpcReduction="10000"/>
          </a:bodyPr>
          <a:lstStyle/>
          <a:p>
            <a:r>
              <a:rPr lang="fi-FI" dirty="0"/>
              <a:t>Kisojen järjestämiseen tarvitaan paljon vapaaehtoisia.</a:t>
            </a:r>
          </a:p>
          <a:p>
            <a:r>
              <a:rPr lang="fi-FI" dirty="0"/>
              <a:t>Jos haluat kisata, olethan valmis myös auttamaan järjestelyissä? </a:t>
            </a:r>
          </a:p>
          <a:p>
            <a:r>
              <a:rPr lang="fi-FI" dirty="0"/>
              <a:t>Mitä hyötyä toimihenkilönä toimimisesta voi olla omalle kisaamisellesi?</a:t>
            </a:r>
          </a:p>
          <a:p>
            <a:endParaRPr lang="fi-FI" dirty="0"/>
          </a:p>
        </p:txBody>
      </p:sp>
      <p:pic>
        <p:nvPicPr>
          <p:cNvPr id="4" name="Kuva 3" descr="Täytekuva 3.png"/>
          <p:cNvPicPr>
            <a:picLocks noChangeAspect="1"/>
          </p:cNvPicPr>
          <p:nvPr/>
        </p:nvPicPr>
        <p:blipFill>
          <a:blip r:embed="rId3"/>
          <a:stretch>
            <a:fillRect/>
          </a:stretch>
        </p:blipFill>
        <p:spPr>
          <a:xfrm>
            <a:off x="2500298" y="3643314"/>
            <a:ext cx="4143404" cy="3066120"/>
          </a:xfrm>
          <a:prstGeom prst="rect">
            <a:avLst/>
          </a:prstGeom>
        </p:spPr>
      </p:pic>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00034" y="500042"/>
            <a:ext cx="8229600" cy="1143000"/>
          </a:xfrm>
        </p:spPr>
        <p:txBody>
          <a:bodyPr/>
          <a:lstStyle/>
          <a:p>
            <a:r>
              <a:rPr lang="fi-FI" b="1" dirty="0"/>
              <a:t>Kilpailupäivän aikataulu</a:t>
            </a:r>
          </a:p>
        </p:txBody>
      </p:sp>
      <p:sp>
        <p:nvSpPr>
          <p:cNvPr id="3" name="Sisällön paikkamerkki 2"/>
          <p:cNvSpPr>
            <a:spLocks noGrp="1"/>
          </p:cNvSpPr>
          <p:nvPr>
            <p:ph idx="1"/>
          </p:nvPr>
        </p:nvSpPr>
        <p:spPr>
          <a:xfrm>
            <a:off x="357158" y="1571612"/>
            <a:ext cx="4357718" cy="5000660"/>
          </a:xfrm>
        </p:spPr>
        <p:txBody>
          <a:bodyPr>
            <a:normAutofit/>
          </a:bodyPr>
          <a:lstStyle/>
          <a:p>
            <a:r>
              <a:rPr lang="fi-FI" dirty="0"/>
              <a:t>Millainen on kilpailupäivän aikataulu ja mitkä asiat siihen vaikuttavat?</a:t>
            </a:r>
          </a:p>
          <a:p>
            <a:r>
              <a:rPr lang="fi-FI" dirty="0"/>
              <a:t>Miten kilpailupäivä kannattaa suunnitella ja aikatauluttaa?</a:t>
            </a:r>
          </a:p>
          <a:p>
            <a:pPr marL="0" indent="0">
              <a:buNone/>
            </a:pPr>
            <a:endParaRPr lang="fi-FI" dirty="0"/>
          </a:p>
        </p:txBody>
      </p:sp>
      <p:pic>
        <p:nvPicPr>
          <p:cNvPr id="5" name="Kuva 4" descr="kuva400.png"/>
          <p:cNvPicPr>
            <a:picLocks noChangeAspect="1"/>
          </p:cNvPicPr>
          <p:nvPr/>
        </p:nvPicPr>
        <p:blipFill>
          <a:blip r:embed="rId3" cstate="print"/>
          <a:stretch>
            <a:fillRect/>
          </a:stretch>
        </p:blipFill>
        <p:spPr>
          <a:xfrm>
            <a:off x="4240165" y="928670"/>
            <a:ext cx="4903835" cy="4643470"/>
          </a:xfrm>
          <a:prstGeom prst="rect">
            <a:avLst/>
          </a:prstGeom>
        </p:spPr>
      </p:pic>
    </p:spTree>
    <p:extLst>
      <p:ext uri="{BB962C8B-B14F-4D97-AF65-F5344CB8AC3E}">
        <p14:creationId xmlns:p14="http://schemas.microsoft.com/office/powerpoint/2010/main" val="1453077653"/>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28596" y="500042"/>
            <a:ext cx="8229600" cy="1143000"/>
          </a:xfrm>
        </p:spPr>
        <p:txBody>
          <a:bodyPr/>
          <a:lstStyle/>
          <a:p>
            <a:r>
              <a:rPr lang="fi-FI" b="1" dirty="0"/>
              <a:t>Verryttely</a:t>
            </a:r>
          </a:p>
        </p:txBody>
      </p:sp>
      <p:sp>
        <p:nvSpPr>
          <p:cNvPr id="3" name="Sisällön paikkamerkki 2"/>
          <p:cNvSpPr>
            <a:spLocks noGrp="1"/>
          </p:cNvSpPr>
          <p:nvPr>
            <p:ph idx="1"/>
          </p:nvPr>
        </p:nvSpPr>
        <p:spPr/>
        <p:txBody>
          <a:bodyPr/>
          <a:lstStyle/>
          <a:p>
            <a:r>
              <a:rPr lang="fi-FI" dirty="0"/>
              <a:t>Millaisia verryttelykäytäntöjä kisoissa voi olla?</a:t>
            </a:r>
          </a:p>
          <a:p>
            <a:r>
              <a:rPr lang="fi-FI" dirty="0"/>
              <a:t>Millainen on onnistunut verryttely?</a:t>
            </a:r>
          </a:p>
          <a:p>
            <a:r>
              <a:rPr lang="fi-FI" dirty="0"/>
              <a:t>Miten tulee huomioida muut verryttelyalueen ratsukot? </a:t>
            </a:r>
          </a:p>
          <a:p>
            <a:pPr>
              <a:buFontTx/>
              <a:buChar char="-"/>
            </a:pPr>
            <a:endParaRPr lang="fi-FI" dirty="0"/>
          </a:p>
          <a:p>
            <a:pPr>
              <a:buFontTx/>
              <a:buChar char="-"/>
            </a:pPr>
            <a:endParaRPr lang="fi-FI" dirty="0"/>
          </a:p>
        </p:txBody>
      </p:sp>
      <p:pic>
        <p:nvPicPr>
          <p:cNvPr id="4" name="Kuva 3" descr="Verryttely.png"/>
          <p:cNvPicPr>
            <a:picLocks noChangeAspect="1"/>
          </p:cNvPicPr>
          <p:nvPr/>
        </p:nvPicPr>
        <p:blipFill>
          <a:blip r:embed="rId3"/>
          <a:stretch>
            <a:fillRect/>
          </a:stretch>
        </p:blipFill>
        <p:spPr>
          <a:xfrm>
            <a:off x="2214546" y="3500438"/>
            <a:ext cx="5143536" cy="3180420"/>
          </a:xfrm>
          <a:prstGeom prst="rect">
            <a:avLst/>
          </a:prstGeom>
        </p:spPr>
      </p:pic>
    </p:spTree>
    <p:extLst>
      <p:ext uri="{BB962C8B-B14F-4D97-AF65-F5344CB8AC3E}">
        <p14:creationId xmlns:p14="http://schemas.microsoft.com/office/powerpoint/2010/main" val="1880608633"/>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28596" y="500042"/>
            <a:ext cx="8229600" cy="1143000"/>
          </a:xfrm>
        </p:spPr>
        <p:txBody>
          <a:bodyPr/>
          <a:lstStyle/>
          <a:p>
            <a:r>
              <a:rPr lang="fi-FI" b="1" dirty="0"/>
              <a:t>Kilpailusuoritus</a:t>
            </a:r>
          </a:p>
        </p:txBody>
      </p:sp>
      <p:sp>
        <p:nvSpPr>
          <p:cNvPr id="3" name="Sisällön paikkamerkki 2"/>
          <p:cNvSpPr>
            <a:spLocks noGrp="1"/>
          </p:cNvSpPr>
          <p:nvPr>
            <p:ph idx="1"/>
          </p:nvPr>
        </p:nvSpPr>
        <p:spPr>
          <a:xfrm>
            <a:off x="457200" y="1600200"/>
            <a:ext cx="8401080" cy="2400304"/>
          </a:xfrm>
        </p:spPr>
        <p:txBody>
          <a:bodyPr>
            <a:normAutofit fontScale="85000" lnSpcReduction="20000"/>
          </a:bodyPr>
          <a:lstStyle/>
          <a:p>
            <a:r>
              <a:rPr lang="fi-FI" dirty="0"/>
              <a:t>Miten suorituksen onnistumiseen voi vielä vaikuttaa juuri ennen omaa lähtövuoroa?</a:t>
            </a:r>
          </a:p>
          <a:p>
            <a:r>
              <a:rPr lang="fi-FI" dirty="0"/>
              <a:t>Millaisia yllättäviä tilanteita voi tulla suorituksen aikana? Miten niissä toimisit?</a:t>
            </a:r>
          </a:p>
          <a:p>
            <a:r>
              <a:rPr lang="fi-FI" dirty="0"/>
              <a:t>Jos kilpailusuoritus on mennyt huonosti ja se harmittaa, miten ratsastajan tulisi toimia?</a:t>
            </a:r>
          </a:p>
          <a:p>
            <a:pPr>
              <a:buFontTx/>
              <a:buChar char="-"/>
            </a:pPr>
            <a:endParaRPr lang="fi-FI" dirty="0"/>
          </a:p>
          <a:p>
            <a:pPr>
              <a:buFontTx/>
              <a:buChar char="-"/>
            </a:pPr>
            <a:endParaRPr lang="fi-FI" dirty="0"/>
          </a:p>
        </p:txBody>
      </p:sp>
      <p:pic>
        <p:nvPicPr>
          <p:cNvPr id="5" name="Kuva 4" descr="kuva300.png"/>
          <p:cNvPicPr>
            <a:picLocks noChangeAspect="1"/>
          </p:cNvPicPr>
          <p:nvPr/>
        </p:nvPicPr>
        <p:blipFill>
          <a:blip r:embed="rId3" cstate="print"/>
          <a:stretch>
            <a:fillRect/>
          </a:stretch>
        </p:blipFill>
        <p:spPr>
          <a:xfrm>
            <a:off x="1000100" y="3467802"/>
            <a:ext cx="6357982" cy="3390198"/>
          </a:xfrm>
          <a:prstGeom prst="rect">
            <a:avLst/>
          </a:prstGeom>
        </p:spPr>
      </p:pic>
    </p:spTree>
    <p:extLst>
      <p:ext uri="{BB962C8B-B14F-4D97-AF65-F5344CB8AC3E}">
        <p14:creationId xmlns:p14="http://schemas.microsoft.com/office/powerpoint/2010/main" val="3094155497"/>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28596" y="500042"/>
            <a:ext cx="8229600" cy="1143000"/>
          </a:xfrm>
        </p:spPr>
        <p:txBody>
          <a:bodyPr/>
          <a:lstStyle/>
          <a:p>
            <a:r>
              <a:rPr lang="fi-FI" b="1" dirty="0"/>
              <a:t>Kilpailusuorituksen jälkeen</a:t>
            </a:r>
          </a:p>
        </p:txBody>
      </p:sp>
      <p:sp>
        <p:nvSpPr>
          <p:cNvPr id="3" name="Sisällön paikkamerkki 2"/>
          <p:cNvSpPr>
            <a:spLocks noGrp="1"/>
          </p:cNvSpPr>
          <p:nvPr>
            <p:ph idx="1"/>
          </p:nvPr>
        </p:nvSpPr>
        <p:spPr>
          <a:xfrm>
            <a:off x="285720" y="1571613"/>
            <a:ext cx="8643998" cy="2857519"/>
          </a:xfrm>
        </p:spPr>
        <p:txBody>
          <a:bodyPr>
            <a:normAutofit fontScale="92500"/>
          </a:bodyPr>
          <a:lstStyle/>
          <a:p>
            <a:r>
              <a:rPr lang="fi-FI" dirty="0"/>
              <a:t>Miten hevosesta huolehditaan suorituksen jälkeen?</a:t>
            </a:r>
          </a:p>
          <a:p>
            <a:r>
              <a:rPr lang="fi-FI" dirty="0"/>
              <a:t>Koska, miten ja kenen kanssa suoritus on hyvä käydä läpi?</a:t>
            </a:r>
          </a:p>
          <a:p>
            <a:r>
              <a:rPr lang="fi-FI" dirty="0"/>
              <a:t>Miten palkintojenjaossa toimitaan ja ketkä sinne menevät?</a:t>
            </a:r>
          </a:p>
          <a:p>
            <a:pPr marL="0" indent="0">
              <a:buNone/>
            </a:pPr>
            <a:endParaRPr lang="fi-FI" dirty="0"/>
          </a:p>
          <a:p>
            <a:pPr>
              <a:buFontTx/>
              <a:buChar char="-"/>
            </a:pPr>
            <a:endParaRPr lang="fi-FI" dirty="0"/>
          </a:p>
          <a:p>
            <a:pPr>
              <a:buFontTx/>
              <a:buChar char="-"/>
            </a:pPr>
            <a:endParaRPr lang="fi-FI" dirty="0"/>
          </a:p>
        </p:txBody>
      </p:sp>
      <p:pic>
        <p:nvPicPr>
          <p:cNvPr id="4" name="Kuva 3" descr="SuorituksenJälkeen.png"/>
          <p:cNvPicPr>
            <a:picLocks noChangeAspect="1"/>
          </p:cNvPicPr>
          <p:nvPr/>
        </p:nvPicPr>
        <p:blipFill>
          <a:blip r:embed="rId3"/>
          <a:stretch>
            <a:fillRect/>
          </a:stretch>
        </p:blipFill>
        <p:spPr>
          <a:xfrm>
            <a:off x="2357422" y="3744309"/>
            <a:ext cx="4214810" cy="3113691"/>
          </a:xfrm>
          <a:prstGeom prst="rect">
            <a:avLst/>
          </a:prstGeom>
        </p:spPr>
      </p:pic>
    </p:spTree>
    <p:extLst>
      <p:ext uri="{BB962C8B-B14F-4D97-AF65-F5344CB8AC3E}">
        <p14:creationId xmlns:p14="http://schemas.microsoft.com/office/powerpoint/2010/main" val="36476916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00034" y="500042"/>
            <a:ext cx="8229600" cy="1143000"/>
          </a:xfrm>
        </p:spPr>
        <p:txBody>
          <a:bodyPr/>
          <a:lstStyle/>
          <a:p>
            <a:r>
              <a:rPr lang="fi-FI" b="1" dirty="0"/>
              <a:t>Kiitä kisajärjestäjiä?</a:t>
            </a:r>
            <a:endParaRPr lang="fi-FI" dirty="0"/>
          </a:p>
        </p:txBody>
      </p:sp>
      <p:sp>
        <p:nvSpPr>
          <p:cNvPr id="3" name="Sisällön paikkamerkki 2"/>
          <p:cNvSpPr>
            <a:spLocks noGrp="1"/>
          </p:cNvSpPr>
          <p:nvPr>
            <p:ph idx="1"/>
          </p:nvPr>
        </p:nvSpPr>
        <p:spPr>
          <a:xfrm>
            <a:off x="500034" y="1785926"/>
            <a:ext cx="4572032" cy="4786346"/>
          </a:xfrm>
        </p:spPr>
        <p:txBody>
          <a:bodyPr>
            <a:normAutofit/>
          </a:bodyPr>
          <a:lstStyle/>
          <a:p>
            <a:r>
              <a:rPr lang="fi-FI" dirty="0"/>
              <a:t>Kannattaako kilpailujen järjestäjiä kiittää? Jos, niin miten ja miksi?</a:t>
            </a:r>
          </a:p>
          <a:p>
            <a:r>
              <a:rPr lang="fi-FI" dirty="0"/>
              <a:t>Saako kilpailujen järjestäjille antaa kriittistä palautetta? Jos, niin miten ja miksi?</a:t>
            </a:r>
          </a:p>
          <a:p>
            <a:endParaRPr lang="fi-FI" dirty="0"/>
          </a:p>
        </p:txBody>
      </p:sp>
      <p:pic>
        <p:nvPicPr>
          <p:cNvPr id="5" name="Kuva 4" descr="Palkintojen jako.png"/>
          <p:cNvPicPr>
            <a:picLocks noChangeAspect="1"/>
          </p:cNvPicPr>
          <p:nvPr/>
        </p:nvPicPr>
        <p:blipFill>
          <a:blip r:embed="rId3"/>
          <a:stretch>
            <a:fillRect/>
          </a:stretch>
        </p:blipFill>
        <p:spPr>
          <a:xfrm>
            <a:off x="5072066" y="1285860"/>
            <a:ext cx="3357586" cy="4543932"/>
          </a:xfrm>
          <a:prstGeom prst="rect">
            <a:avLst/>
          </a:prstGeom>
        </p:spPr>
      </p:pic>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500034" y="500042"/>
            <a:ext cx="8229600" cy="1143000"/>
          </a:xfrm>
        </p:spPr>
        <p:txBody>
          <a:bodyPr>
            <a:normAutofit/>
          </a:bodyPr>
          <a:lstStyle/>
          <a:p>
            <a:r>
              <a:rPr lang="fi-FI" b="1" dirty="0"/>
              <a:t>Ratsastuskilpailuihin?</a:t>
            </a:r>
          </a:p>
        </p:txBody>
      </p:sp>
      <p:sp>
        <p:nvSpPr>
          <p:cNvPr id="6" name="Sisällön paikkamerkki 5"/>
          <p:cNvSpPr>
            <a:spLocks noGrp="1"/>
          </p:cNvSpPr>
          <p:nvPr>
            <p:ph sz="half" idx="2"/>
          </p:nvPr>
        </p:nvSpPr>
        <p:spPr>
          <a:xfrm>
            <a:off x="428596" y="1571613"/>
            <a:ext cx="8286808" cy="2428891"/>
          </a:xfrm>
        </p:spPr>
        <p:txBody>
          <a:bodyPr>
            <a:normAutofit fontScale="92500"/>
          </a:bodyPr>
          <a:lstStyle/>
          <a:p>
            <a:pPr marL="457200" indent="-457200"/>
            <a:r>
              <a:rPr lang="fi-FI" dirty="0"/>
              <a:t>Miksi haluat kilpailemaan?</a:t>
            </a:r>
          </a:p>
          <a:p>
            <a:pPr marL="457200" indent="-457200"/>
            <a:r>
              <a:rPr lang="fi-FI" dirty="0"/>
              <a:t>Oletko ennen kilpaillut jossain muussa lajissa tai asiassa? Miten hevosen kanssa kilpaileminen eroaa näistä?</a:t>
            </a:r>
          </a:p>
          <a:p>
            <a:pPr marL="457200" indent="-457200"/>
            <a:r>
              <a:rPr lang="fi-FI" dirty="0"/>
              <a:t>Mitä hyötyä kilpailemisesta on?</a:t>
            </a:r>
          </a:p>
          <a:p>
            <a:pPr marL="457200" indent="-457200"/>
            <a:r>
              <a:rPr lang="fi-FI" dirty="0"/>
              <a:t>Onko kilpaileminen välttämätöntä?</a:t>
            </a:r>
            <a:endParaRPr lang="fi-FI" dirty="0">
              <a:latin typeface="+mj-lt"/>
            </a:endParaRPr>
          </a:p>
          <a:p>
            <a:endParaRPr lang="fi-FI" dirty="0">
              <a:latin typeface="+mj-lt"/>
            </a:endParaRPr>
          </a:p>
        </p:txBody>
      </p:sp>
      <p:pic>
        <p:nvPicPr>
          <p:cNvPr id="4" name="Kuva 3" descr="Aloitteleva kisakuva.png"/>
          <p:cNvPicPr>
            <a:picLocks noChangeAspect="1"/>
          </p:cNvPicPr>
          <p:nvPr/>
        </p:nvPicPr>
        <p:blipFill>
          <a:blip r:embed="rId3"/>
          <a:stretch>
            <a:fillRect/>
          </a:stretch>
        </p:blipFill>
        <p:spPr>
          <a:xfrm>
            <a:off x="2285984" y="3643314"/>
            <a:ext cx="4643470" cy="3467124"/>
          </a:xfrm>
          <a:prstGeom prst="rect">
            <a:avLst/>
          </a:prstGeom>
        </p:spPr>
      </p:pic>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00034" y="500042"/>
            <a:ext cx="8229600" cy="1143000"/>
          </a:xfrm>
        </p:spPr>
        <p:txBody>
          <a:bodyPr/>
          <a:lstStyle/>
          <a:p>
            <a:r>
              <a:rPr lang="fi-FI" b="1" dirty="0"/>
              <a:t>Kohti tulevia kisoja</a:t>
            </a:r>
          </a:p>
        </p:txBody>
      </p:sp>
      <p:sp>
        <p:nvSpPr>
          <p:cNvPr id="3" name="Sisällön paikkamerkki 2"/>
          <p:cNvSpPr>
            <a:spLocks noGrp="1"/>
          </p:cNvSpPr>
          <p:nvPr>
            <p:ph idx="1"/>
          </p:nvPr>
        </p:nvSpPr>
        <p:spPr>
          <a:xfrm>
            <a:off x="457200" y="1600201"/>
            <a:ext cx="8686800" cy="2543179"/>
          </a:xfrm>
        </p:spPr>
        <p:txBody>
          <a:bodyPr>
            <a:normAutofit fontScale="92500" lnSpcReduction="10000"/>
          </a:bodyPr>
          <a:lstStyle/>
          <a:p>
            <a:r>
              <a:rPr lang="fi-FI" dirty="0"/>
              <a:t>Valmentautuminen</a:t>
            </a:r>
          </a:p>
          <a:p>
            <a:r>
              <a:rPr lang="fi-FI" dirty="0"/>
              <a:t>Eri kilpailutasot, edistyminen</a:t>
            </a:r>
          </a:p>
          <a:p>
            <a:r>
              <a:rPr lang="fi-FI" dirty="0"/>
              <a:t>Eri lajit</a:t>
            </a:r>
          </a:p>
          <a:p>
            <a:r>
              <a:rPr lang="fi-FI" dirty="0"/>
              <a:t>Mistä lisää tietoa?</a:t>
            </a:r>
          </a:p>
          <a:p>
            <a:r>
              <a:rPr lang="fi-FI" dirty="0"/>
              <a:t>Jatkokoulutukset</a:t>
            </a:r>
          </a:p>
          <a:p>
            <a:pPr>
              <a:buFontTx/>
              <a:buChar char="-"/>
            </a:pPr>
            <a:endParaRPr lang="fi-FI" dirty="0"/>
          </a:p>
        </p:txBody>
      </p:sp>
      <p:pic>
        <p:nvPicPr>
          <p:cNvPr id="5" name="Kuva 4" descr="Ruusukkeet.png"/>
          <p:cNvPicPr>
            <a:picLocks noChangeAspect="1"/>
          </p:cNvPicPr>
          <p:nvPr/>
        </p:nvPicPr>
        <p:blipFill>
          <a:blip r:embed="rId3"/>
          <a:stretch>
            <a:fillRect/>
          </a:stretch>
        </p:blipFill>
        <p:spPr>
          <a:xfrm>
            <a:off x="1643042" y="4136926"/>
            <a:ext cx="5572164" cy="2721074"/>
          </a:xfrm>
          <a:prstGeom prst="rect">
            <a:avLst/>
          </a:prstGeom>
        </p:spPr>
      </p:pic>
    </p:spTree>
    <p:extLst>
      <p:ext uri="{BB962C8B-B14F-4D97-AF65-F5344CB8AC3E}">
        <p14:creationId xmlns:p14="http://schemas.microsoft.com/office/powerpoint/2010/main" val="1862921813"/>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00034" y="500042"/>
            <a:ext cx="8229600" cy="1143000"/>
          </a:xfrm>
        </p:spPr>
        <p:txBody>
          <a:bodyPr/>
          <a:lstStyle/>
          <a:p>
            <a:r>
              <a:rPr lang="fi-FI" b="1" dirty="0"/>
              <a:t>Ratsastustaidot kisakunnossa</a:t>
            </a:r>
            <a:endParaRPr lang="fi-FI" dirty="0"/>
          </a:p>
        </p:txBody>
      </p:sp>
      <p:sp>
        <p:nvSpPr>
          <p:cNvPr id="3" name="Sisällön paikkamerkki 2"/>
          <p:cNvSpPr>
            <a:spLocks noGrp="1"/>
          </p:cNvSpPr>
          <p:nvPr>
            <p:ph idx="1"/>
          </p:nvPr>
        </p:nvSpPr>
        <p:spPr>
          <a:xfrm>
            <a:off x="285720" y="1643050"/>
            <a:ext cx="5214974" cy="5357850"/>
          </a:xfrm>
        </p:spPr>
        <p:txBody>
          <a:bodyPr/>
          <a:lstStyle/>
          <a:p>
            <a:r>
              <a:rPr lang="fi-FI" dirty="0"/>
              <a:t>Mitä taitoja täytyy hallita ennen kuin voi lähteä kilpailemaan?</a:t>
            </a:r>
          </a:p>
          <a:p>
            <a:r>
              <a:rPr lang="fi-FI" dirty="0"/>
              <a:t>Miten voi arvioida omaa taitotasoa?</a:t>
            </a:r>
          </a:p>
          <a:p>
            <a:r>
              <a:rPr lang="fi-FI" dirty="0"/>
              <a:t>Milloin on valmis siirtymään tasolta toiselle?</a:t>
            </a:r>
          </a:p>
          <a:p>
            <a:endParaRPr lang="fi-FI" dirty="0"/>
          </a:p>
          <a:p>
            <a:endParaRPr lang="fi-FI" dirty="0"/>
          </a:p>
        </p:txBody>
      </p:sp>
      <p:pic>
        <p:nvPicPr>
          <p:cNvPr id="4" name="Kuva 3" descr="EdustavaRatsukko.png"/>
          <p:cNvPicPr>
            <a:picLocks noChangeAspect="1"/>
          </p:cNvPicPr>
          <p:nvPr/>
        </p:nvPicPr>
        <p:blipFill>
          <a:blip r:embed="rId3"/>
          <a:stretch>
            <a:fillRect/>
          </a:stretch>
        </p:blipFill>
        <p:spPr>
          <a:xfrm>
            <a:off x="4857752" y="1857364"/>
            <a:ext cx="3909943" cy="3396763"/>
          </a:xfrm>
          <a:prstGeom prst="rect">
            <a:avLst/>
          </a:prstGeom>
        </p:spPr>
      </p:pic>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857224" y="500042"/>
            <a:ext cx="7772400" cy="1143000"/>
          </a:xfrm>
        </p:spPr>
        <p:txBody>
          <a:bodyPr/>
          <a:lstStyle/>
          <a:p>
            <a:r>
              <a:rPr lang="fi-FI" b="1" dirty="0"/>
              <a:t>Hevonen kisakumppanina</a:t>
            </a:r>
          </a:p>
        </p:txBody>
      </p:sp>
      <p:sp>
        <p:nvSpPr>
          <p:cNvPr id="6148" name="Rectangle 3"/>
          <p:cNvSpPr>
            <a:spLocks noGrp="1" noChangeArrowheads="1"/>
          </p:cNvSpPr>
          <p:nvPr>
            <p:ph idx="1"/>
          </p:nvPr>
        </p:nvSpPr>
        <p:spPr>
          <a:xfrm>
            <a:off x="357158" y="1571612"/>
            <a:ext cx="8429684" cy="2786082"/>
          </a:xfrm>
        </p:spPr>
        <p:txBody>
          <a:bodyPr>
            <a:normAutofit fontScale="85000" lnSpcReduction="10000"/>
          </a:bodyPr>
          <a:lstStyle/>
          <a:p>
            <a:r>
              <a:rPr lang="fi-FI" dirty="0"/>
              <a:t>Millainen on hyvä hevonen aloittelevalle urheilijalle?</a:t>
            </a:r>
          </a:p>
          <a:p>
            <a:r>
              <a:rPr lang="fi-FI" dirty="0"/>
              <a:t>Miten hevosen käytös voi muuttua kilpailutilanteessa verrattuna kotioloihin? Miten ratsastajan käytös vaikuttaa tähän?</a:t>
            </a:r>
          </a:p>
          <a:p>
            <a:r>
              <a:rPr lang="fi-FI" dirty="0"/>
              <a:t>Ovatko kotikäytössä olevat varusteet sallittuja myös kisakentillä?</a:t>
            </a:r>
          </a:p>
          <a:p>
            <a:pPr marL="457200" lvl="1" indent="0">
              <a:buNone/>
            </a:pPr>
            <a:endParaRPr lang="fi-FI" dirty="0">
              <a:latin typeface="+mj-lt"/>
            </a:endParaRPr>
          </a:p>
          <a:p>
            <a:pPr eaLnBrk="1" hangingPunct="1"/>
            <a:endParaRPr lang="fi-FI" dirty="0">
              <a:latin typeface="+mj-lt"/>
            </a:endParaRPr>
          </a:p>
        </p:txBody>
      </p:sp>
      <p:pic>
        <p:nvPicPr>
          <p:cNvPr id="4" name="Kuva 3" descr="Hevonen.png"/>
          <p:cNvPicPr>
            <a:picLocks noChangeAspect="1"/>
          </p:cNvPicPr>
          <p:nvPr/>
        </p:nvPicPr>
        <p:blipFill>
          <a:blip r:embed="rId3"/>
          <a:stretch>
            <a:fillRect/>
          </a:stretch>
        </p:blipFill>
        <p:spPr>
          <a:xfrm>
            <a:off x="1785917" y="3571876"/>
            <a:ext cx="5557928" cy="3286125"/>
          </a:xfrm>
          <a:prstGeom prst="rect">
            <a:avLst/>
          </a:prstGeom>
        </p:spPr>
      </p:pic>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928662" y="500042"/>
            <a:ext cx="7772400" cy="1143000"/>
          </a:xfrm>
        </p:spPr>
        <p:txBody>
          <a:bodyPr/>
          <a:lstStyle/>
          <a:p>
            <a:r>
              <a:rPr lang="fi-FI" b="1" dirty="0"/>
              <a:t>Seuran edustaminen</a:t>
            </a:r>
          </a:p>
        </p:txBody>
      </p:sp>
      <p:sp>
        <p:nvSpPr>
          <p:cNvPr id="6148" name="Rectangle 3"/>
          <p:cNvSpPr>
            <a:spLocks noGrp="1" noChangeArrowheads="1"/>
          </p:cNvSpPr>
          <p:nvPr>
            <p:ph idx="1"/>
          </p:nvPr>
        </p:nvSpPr>
        <p:spPr>
          <a:xfrm>
            <a:off x="214282" y="1500174"/>
            <a:ext cx="8501122" cy="2571768"/>
          </a:xfrm>
        </p:spPr>
        <p:txBody>
          <a:bodyPr anchor="ctr">
            <a:normAutofit/>
          </a:bodyPr>
          <a:lstStyle/>
          <a:p>
            <a:r>
              <a:rPr lang="fi-FI" dirty="0"/>
              <a:t>Mitä tarkoittaa, että ratsastaja edustaa kilpailuissa seuraansa?</a:t>
            </a:r>
          </a:p>
          <a:p>
            <a:r>
              <a:rPr lang="fi-FI" dirty="0"/>
              <a:t>Ovatko luvat ja asiakirjat kunnossa?</a:t>
            </a:r>
          </a:p>
          <a:p>
            <a:r>
              <a:rPr lang="fi-FI" dirty="0"/>
              <a:t>Millaiset varusteet ratsastaja tarvitsee?</a:t>
            </a:r>
          </a:p>
          <a:p>
            <a:pPr eaLnBrk="1" hangingPunct="1"/>
            <a:endParaRPr lang="fi-FI" dirty="0">
              <a:latin typeface="+mj-lt"/>
            </a:endParaRPr>
          </a:p>
        </p:txBody>
      </p:sp>
      <p:pic>
        <p:nvPicPr>
          <p:cNvPr id="4" name="Kuva 3" descr="Ratsastaja.png"/>
          <p:cNvPicPr>
            <a:picLocks noChangeAspect="1"/>
          </p:cNvPicPr>
          <p:nvPr/>
        </p:nvPicPr>
        <p:blipFill>
          <a:blip r:embed="rId3"/>
          <a:stretch>
            <a:fillRect/>
          </a:stretch>
        </p:blipFill>
        <p:spPr>
          <a:xfrm>
            <a:off x="2071670" y="3714752"/>
            <a:ext cx="4781972" cy="2928958"/>
          </a:xfrm>
          <a:prstGeom prst="rect">
            <a:avLst/>
          </a:prstGeom>
        </p:spPr>
      </p:pic>
    </p:spTree>
    <p:extLst>
      <p:ext uri="{BB962C8B-B14F-4D97-AF65-F5344CB8AC3E}">
        <p14:creationId xmlns:p14="http://schemas.microsoft.com/office/powerpoint/2010/main" val="1149447485"/>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00034" y="500042"/>
            <a:ext cx="8229600" cy="1143000"/>
          </a:xfrm>
        </p:spPr>
        <p:txBody>
          <a:bodyPr/>
          <a:lstStyle/>
          <a:p>
            <a:r>
              <a:rPr lang="fi-FI" b="1" dirty="0"/>
              <a:t>Vanhemman vastuu</a:t>
            </a:r>
          </a:p>
        </p:txBody>
      </p:sp>
      <p:sp>
        <p:nvSpPr>
          <p:cNvPr id="3" name="Sisällön paikkamerkki 2"/>
          <p:cNvSpPr>
            <a:spLocks noGrp="1"/>
          </p:cNvSpPr>
          <p:nvPr>
            <p:ph idx="1"/>
          </p:nvPr>
        </p:nvSpPr>
        <p:spPr>
          <a:xfrm>
            <a:off x="457200" y="1600200"/>
            <a:ext cx="8401080" cy="2900370"/>
          </a:xfrm>
        </p:spPr>
        <p:txBody>
          <a:bodyPr>
            <a:normAutofit fontScale="85000" lnSpcReduction="10000"/>
          </a:bodyPr>
          <a:lstStyle/>
          <a:p>
            <a:pPr marL="0" indent="0">
              <a:buNone/>
            </a:pPr>
            <a:r>
              <a:rPr lang="fi-FI" dirty="0"/>
              <a:t>Alaikäisen huoltaja</a:t>
            </a:r>
          </a:p>
          <a:p>
            <a:r>
              <a:rPr lang="fi-FI" dirty="0"/>
              <a:t>Millainen vanhempien rooli voi olla? </a:t>
            </a:r>
          </a:p>
          <a:p>
            <a:r>
              <a:rPr lang="fi-FI" dirty="0"/>
              <a:t>Mitä vanhempien vähintään tulisi tietää ja osata?</a:t>
            </a:r>
          </a:p>
          <a:p>
            <a:r>
              <a:rPr lang="fi-FI" dirty="0"/>
              <a:t>Mistä vanhemmat ovat vastuussa?</a:t>
            </a:r>
          </a:p>
          <a:p>
            <a:r>
              <a:rPr lang="fi-FI" dirty="0"/>
              <a:t>Miten vanhemmat voivat omalla käytöksellään vaikuttaa lapsensa kilpailumenestykseen ja –haluun?</a:t>
            </a:r>
          </a:p>
        </p:txBody>
      </p:sp>
      <p:pic>
        <p:nvPicPr>
          <p:cNvPr id="5" name="Kuva 4" descr="Huoltaja.png"/>
          <p:cNvPicPr>
            <a:picLocks noChangeAspect="1"/>
          </p:cNvPicPr>
          <p:nvPr/>
        </p:nvPicPr>
        <p:blipFill>
          <a:blip r:embed="rId3"/>
          <a:stretch>
            <a:fillRect/>
          </a:stretch>
        </p:blipFill>
        <p:spPr>
          <a:xfrm>
            <a:off x="1857355" y="4143380"/>
            <a:ext cx="5258345" cy="2714620"/>
          </a:xfrm>
          <a:prstGeom prst="rect">
            <a:avLst/>
          </a:prstGeom>
        </p:spPr>
      </p:pic>
    </p:spTree>
    <p:extLst>
      <p:ext uri="{BB962C8B-B14F-4D97-AF65-F5344CB8AC3E}">
        <p14:creationId xmlns:p14="http://schemas.microsoft.com/office/powerpoint/2010/main" val="1854362353"/>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2"/>
          <p:cNvSpPr>
            <a:spLocks noGrp="1" noChangeArrowheads="1"/>
          </p:cNvSpPr>
          <p:nvPr>
            <p:ph type="title" idx="4294967295"/>
          </p:nvPr>
        </p:nvSpPr>
        <p:spPr>
          <a:xfrm>
            <a:off x="714348" y="500042"/>
            <a:ext cx="7772400" cy="1143000"/>
          </a:xfrm>
        </p:spPr>
        <p:txBody>
          <a:bodyPr>
            <a:normAutofit fontScale="90000"/>
          </a:bodyPr>
          <a:lstStyle/>
          <a:p>
            <a:r>
              <a:rPr lang="fi-FI" b="1" dirty="0"/>
              <a:t>Harjoittelu ja valmentautuminen</a:t>
            </a:r>
          </a:p>
        </p:txBody>
      </p:sp>
      <p:sp>
        <p:nvSpPr>
          <p:cNvPr id="5124" name="Rectangle 3"/>
          <p:cNvSpPr>
            <a:spLocks noGrp="1" noChangeArrowheads="1"/>
          </p:cNvSpPr>
          <p:nvPr>
            <p:ph type="body" idx="4294967295"/>
          </p:nvPr>
        </p:nvSpPr>
        <p:spPr>
          <a:xfrm>
            <a:off x="214282" y="3929066"/>
            <a:ext cx="8001056" cy="2928934"/>
          </a:xfrm>
        </p:spPr>
        <p:txBody>
          <a:bodyPr>
            <a:normAutofit fontScale="77500" lnSpcReduction="20000"/>
          </a:bodyPr>
          <a:lstStyle/>
          <a:p>
            <a:r>
              <a:rPr lang="fi-FI" dirty="0"/>
              <a:t>Miten opettaja/valmentaja voi auttaa kilpailu-uran alkuun ja sillä eteenpäin? </a:t>
            </a:r>
          </a:p>
          <a:p>
            <a:r>
              <a:rPr lang="fi-FI" dirty="0"/>
              <a:t>Mihin kaikkiin asioihin voit saada apua opettajalta/valmentajalta?</a:t>
            </a:r>
          </a:p>
          <a:p>
            <a:r>
              <a:rPr lang="fi-FI" dirty="0"/>
              <a:t>Miten lähestyvät kilpailut on hyvä huomioida harjoittelussa?</a:t>
            </a:r>
          </a:p>
          <a:p>
            <a:r>
              <a:rPr lang="fi-FI" dirty="0"/>
              <a:t>Kannattaako kokeneemmista urheilijoista ottaa mallia?</a:t>
            </a:r>
          </a:p>
          <a:p>
            <a:pPr lvl="1"/>
            <a:endParaRPr lang="fi-FI" dirty="0">
              <a:latin typeface="+mj-lt"/>
            </a:endParaRPr>
          </a:p>
        </p:txBody>
      </p:sp>
      <p:pic>
        <p:nvPicPr>
          <p:cNvPr id="7" name="Kuva 6" descr="Valmentaja.png"/>
          <p:cNvPicPr>
            <a:picLocks noChangeAspect="1"/>
          </p:cNvPicPr>
          <p:nvPr/>
        </p:nvPicPr>
        <p:blipFill>
          <a:blip r:embed="rId3"/>
          <a:stretch>
            <a:fillRect/>
          </a:stretch>
        </p:blipFill>
        <p:spPr>
          <a:xfrm>
            <a:off x="1571604" y="1214422"/>
            <a:ext cx="5429256" cy="2775707"/>
          </a:xfrm>
          <a:prstGeom prst="rect">
            <a:avLst/>
          </a:prstGeom>
        </p:spPr>
      </p:pic>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2"/>
          <p:cNvSpPr>
            <a:spLocks noGrp="1" noChangeArrowheads="1"/>
          </p:cNvSpPr>
          <p:nvPr>
            <p:ph type="title" idx="4294967295"/>
          </p:nvPr>
        </p:nvSpPr>
        <p:spPr>
          <a:xfrm>
            <a:off x="785786" y="500042"/>
            <a:ext cx="7772400" cy="1143000"/>
          </a:xfrm>
        </p:spPr>
        <p:txBody>
          <a:bodyPr/>
          <a:lstStyle/>
          <a:p>
            <a:r>
              <a:rPr lang="fi-FI" b="1" dirty="0"/>
              <a:t>Pitääkö sääntöjä noudattaa?</a:t>
            </a:r>
          </a:p>
        </p:txBody>
      </p:sp>
      <p:sp>
        <p:nvSpPr>
          <p:cNvPr id="5124" name="Rectangle 3"/>
          <p:cNvSpPr>
            <a:spLocks noGrp="1" noChangeArrowheads="1"/>
          </p:cNvSpPr>
          <p:nvPr>
            <p:ph type="body" idx="4294967295"/>
          </p:nvPr>
        </p:nvSpPr>
        <p:spPr>
          <a:xfrm>
            <a:off x="285720" y="1700212"/>
            <a:ext cx="4812092" cy="5157788"/>
          </a:xfrm>
        </p:spPr>
        <p:txBody>
          <a:bodyPr>
            <a:normAutofit fontScale="92500" lnSpcReduction="20000"/>
          </a:bodyPr>
          <a:lstStyle/>
          <a:p>
            <a:r>
              <a:rPr lang="fi-FI" dirty="0"/>
              <a:t>Oletko tutustunut kilpailusääntöihin?</a:t>
            </a:r>
          </a:p>
          <a:p>
            <a:r>
              <a:rPr lang="fi-FI" dirty="0"/>
              <a:t>Mitä asioita kilpailusäännöissä käsitellään?</a:t>
            </a:r>
          </a:p>
          <a:p>
            <a:r>
              <a:rPr lang="fi-FI" dirty="0"/>
              <a:t>Kuinka hyvin kilpailusäännöt tulee hallita?</a:t>
            </a:r>
          </a:p>
          <a:p>
            <a:r>
              <a:rPr lang="fi-FI" dirty="0"/>
              <a:t>Miten kilpailusäännöistä löytää etsimänsä?</a:t>
            </a:r>
          </a:p>
          <a:p>
            <a:r>
              <a:rPr lang="fi-FI" dirty="0"/>
              <a:t>Mitä on epäurheilijamainen käytös?</a:t>
            </a:r>
          </a:p>
          <a:p>
            <a:endParaRPr lang="fi-FI" dirty="0"/>
          </a:p>
        </p:txBody>
      </p:sp>
      <p:pic>
        <p:nvPicPr>
          <p:cNvPr id="4" name="Kuva 3" descr="Kilpailusäännöt.png"/>
          <p:cNvPicPr>
            <a:picLocks noChangeAspect="1"/>
          </p:cNvPicPr>
          <p:nvPr/>
        </p:nvPicPr>
        <p:blipFill>
          <a:blip r:embed="rId3"/>
          <a:stretch>
            <a:fillRect/>
          </a:stretch>
        </p:blipFill>
        <p:spPr>
          <a:xfrm>
            <a:off x="3929058" y="1785926"/>
            <a:ext cx="4671219" cy="3363278"/>
          </a:xfrm>
          <a:prstGeom prst="rect">
            <a:avLst/>
          </a:prstGeom>
        </p:spPr>
      </p:pic>
    </p:spTree>
    <p:extLst>
      <p:ext uri="{BB962C8B-B14F-4D97-AF65-F5344CB8AC3E}">
        <p14:creationId xmlns:p14="http://schemas.microsoft.com/office/powerpoint/2010/main" val="4165376073"/>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00034" y="500042"/>
            <a:ext cx="8229600" cy="1143000"/>
          </a:xfrm>
        </p:spPr>
        <p:txBody>
          <a:bodyPr/>
          <a:lstStyle/>
          <a:p>
            <a:r>
              <a:rPr lang="fi-FI" b="1" dirty="0"/>
              <a:t>Kilpailuihin valmistautuminen</a:t>
            </a:r>
          </a:p>
        </p:txBody>
      </p:sp>
      <p:sp>
        <p:nvSpPr>
          <p:cNvPr id="3" name="Sisällön paikkamerkki 2"/>
          <p:cNvSpPr>
            <a:spLocks noGrp="1"/>
          </p:cNvSpPr>
          <p:nvPr>
            <p:ph idx="1"/>
          </p:nvPr>
        </p:nvSpPr>
        <p:spPr>
          <a:xfrm>
            <a:off x="357158" y="1500174"/>
            <a:ext cx="8572560" cy="2357454"/>
          </a:xfrm>
        </p:spPr>
        <p:txBody>
          <a:bodyPr>
            <a:normAutofit fontScale="70000" lnSpcReduction="20000"/>
          </a:bodyPr>
          <a:lstStyle/>
          <a:p>
            <a:r>
              <a:rPr lang="fi-FI" dirty="0"/>
              <a:t>Mitä tavaroita tarvitset kilpailuihin</a:t>
            </a:r>
          </a:p>
          <a:p>
            <a:pPr lvl="1">
              <a:buFont typeface="Arial" pitchFamily="34" charset="0"/>
              <a:buChar char="•"/>
            </a:pPr>
            <a:r>
              <a:rPr lang="fi-FI" dirty="0"/>
              <a:t>A) jos kilpailut ovat omalla tallilla?</a:t>
            </a:r>
          </a:p>
          <a:p>
            <a:pPr lvl="1">
              <a:buFont typeface="Arial" pitchFamily="34" charset="0"/>
              <a:buChar char="•"/>
            </a:pPr>
            <a:r>
              <a:rPr lang="fi-FI" dirty="0"/>
              <a:t>B) jos kilpailut ovat muualla?</a:t>
            </a:r>
          </a:p>
          <a:p>
            <a:r>
              <a:rPr lang="fi-FI" dirty="0"/>
              <a:t>Ketä tulee mukaan kilpailuihin? Mikä heidän tehtävänsä kilpailuissa on?  </a:t>
            </a:r>
          </a:p>
          <a:p>
            <a:r>
              <a:rPr lang="fi-FI" dirty="0"/>
              <a:t>Tarvitaanko kilpailupaikalle kuljetusta? Jos, niin miten se on järjestettävissä?</a:t>
            </a:r>
          </a:p>
          <a:p>
            <a:pPr>
              <a:buFontTx/>
              <a:buChar char="-"/>
            </a:pPr>
            <a:endParaRPr lang="fi-FI" dirty="0"/>
          </a:p>
        </p:txBody>
      </p:sp>
      <p:pic>
        <p:nvPicPr>
          <p:cNvPr id="9" name="Kuva 8" descr="kuva200.png"/>
          <p:cNvPicPr>
            <a:picLocks noChangeAspect="1"/>
          </p:cNvPicPr>
          <p:nvPr/>
        </p:nvPicPr>
        <p:blipFill>
          <a:blip r:embed="rId3" cstate="print"/>
          <a:stretch>
            <a:fillRect/>
          </a:stretch>
        </p:blipFill>
        <p:spPr>
          <a:xfrm>
            <a:off x="0" y="3618160"/>
            <a:ext cx="4139016" cy="3239840"/>
          </a:xfrm>
          <a:prstGeom prst="rect">
            <a:avLst/>
          </a:prstGeom>
        </p:spPr>
      </p:pic>
      <p:pic>
        <p:nvPicPr>
          <p:cNvPr id="5" name="Kuva 4" descr="kuva100.png"/>
          <p:cNvPicPr>
            <a:picLocks noChangeAspect="1"/>
          </p:cNvPicPr>
          <p:nvPr/>
        </p:nvPicPr>
        <p:blipFill>
          <a:blip r:embed="rId4" cstate="print"/>
          <a:stretch>
            <a:fillRect/>
          </a:stretch>
        </p:blipFill>
        <p:spPr>
          <a:xfrm>
            <a:off x="3714744" y="3571876"/>
            <a:ext cx="4661330" cy="3035415"/>
          </a:xfrm>
          <a:prstGeom prst="rect">
            <a:avLst/>
          </a:prstGeom>
        </p:spPr>
      </p:pic>
    </p:spTree>
    <p:extLst>
      <p:ext uri="{BB962C8B-B14F-4D97-AF65-F5344CB8AC3E}">
        <p14:creationId xmlns:p14="http://schemas.microsoft.com/office/powerpoint/2010/main" val="2388781977"/>
      </p:ext>
    </p:extLst>
  </p:cSld>
  <p:clrMapOvr>
    <a:masterClrMapping/>
  </p:clrMapOvr>
  <p:transition spd="slow">
    <p:fade/>
  </p:transition>
</p:sld>
</file>

<file path=ppt/theme/theme1.xml><?xml version="1.0" encoding="utf-8"?>
<a:theme xmlns:a="http://schemas.openxmlformats.org/drawingml/2006/main" name="Mukautettu suunnittelumall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336BDCE7A503E3419ACEE53EB9F9892A" ma:contentTypeVersion="12" ma:contentTypeDescription="Luo uusi asiakirja." ma:contentTypeScope="" ma:versionID="752f998082282e7f385743c51159d28b">
  <xsd:schema xmlns:xsd="http://www.w3.org/2001/XMLSchema" xmlns:xs="http://www.w3.org/2001/XMLSchema" xmlns:p="http://schemas.microsoft.com/office/2006/metadata/properties" xmlns:ns2="86410774-5512-4ff5-80ac-d9b12b37a05a" xmlns:ns3="40b868c1-7899-4e3a-a680-7b130e8f3f49" targetNamespace="http://schemas.microsoft.com/office/2006/metadata/properties" ma:root="true" ma:fieldsID="9f24bac0b9286f700488311c6249dd23" ns2:_="" ns3:_="">
    <xsd:import namespace="86410774-5512-4ff5-80ac-d9b12b37a05a"/>
    <xsd:import namespace="40b868c1-7899-4e3a-a680-7b130e8f3f49"/>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410774-5512-4ff5-80ac-d9b12b37a05a" elementFormDefault="qualified">
    <xsd:import namespace="http://schemas.microsoft.com/office/2006/documentManagement/types"/>
    <xsd:import namespace="http://schemas.microsoft.com/office/infopath/2007/PartnerControls"/>
    <xsd:element name="SharedWithUsers" ma:index="8" nillable="true" ma:displayName="Jaettu"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Jakamisen tiedot" ma:description="" ma:internalName="SharedWithDetails" ma:readOnly="true">
      <xsd:simpleType>
        <xsd:restriction base="dms:Note">
          <xsd:maxLength value="255"/>
        </xsd:restriction>
      </xsd:simpleType>
    </xsd:element>
    <xsd:element name="LastSharedByUser" ma:index="10" nillable="true" ma:displayName="Käyttäjä jakanut viimeksi" ma:description="" ma:internalName="LastSharedByUser" ma:readOnly="true">
      <xsd:simpleType>
        <xsd:restriction base="dms:Note">
          <xsd:maxLength value="255"/>
        </xsd:restriction>
      </xsd:simpleType>
    </xsd:element>
    <xsd:element name="LastSharedByTime" ma:index="11" nillable="true" ma:displayName="Jaettu viimeksi ajankohtana"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40b868c1-7899-4e3a-a680-7b130e8f3f49"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MediaServiceLocation" ma:internalName="MediaServiceLocation"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074F393-208D-4D2D-8296-9FF95921C731}">
  <ds:schemaRefs>
    <ds:schemaRef ds:uri="http://schemas.microsoft.com/sharepoint/v3/contenttype/forms"/>
  </ds:schemaRefs>
</ds:datastoreItem>
</file>

<file path=customXml/itemProps2.xml><?xml version="1.0" encoding="utf-8"?>
<ds:datastoreItem xmlns:ds="http://schemas.openxmlformats.org/officeDocument/2006/customXml" ds:itemID="{2D184BE4-495B-4729-ADBE-DF9F00CAB1F2}">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86410774-5512-4ff5-80ac-d9b12b37a05a"/>
    <ds:schemaRef ds:uri="http://www.w3.org/XML/1998/namespace"/>
    <ds:schemaRef ds:uri="http://purl.org/dc/dcmitype/"/>
  </ds:schemaRefs>
</ds:datastoreItem>
</file>

<file path=customXml/itemProps3.xml><?xml version="1.0" encoding="utf-8"?>
<ds:datastoreItem xmlns:ds="http://schemas.openxmlformats.org/officeDocument/2006/customXml" ds:itemID="{4AB64923-28D3-4125-85D7-4126F2EDD1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410774-5512-4ff5-80ac-d9b12b37a05a"/>
    <ds:schemaRef ds:uri="40b868c1-7899-4e3a-a680-7b130e8f3f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SRLpohja</Template>
  <TotalTime>1782</TotalTime>
  <Words>2548</Words>
  <Application>Microsoft Office PowerPoint</Application>
  <PresentationFormat>Näytössä katseltava diaesitys (4:3)</PresentationFormat>
  <Paragraphs>274</Paragraphs>
  <Slides>20</Slides>
  <Notes>19</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20</vt:i4>
      </vt:variant>
    </vt:vector>
  </HeadingPairs>
  <TitlesOfParts>
    <vt:vector size="24" baseType="lpstr">
      <vt:lpstr>Arial</vt:lpstr>
      <vt:lpstr>Calibri</vt:lpstr>
      <vt:lpstr>Times</vt:lpstr>
      <vt:lpstr>Mukautettu suunnittelumalli</vt:lpstr>
      <vt:lpstr>Urheilijan starttikurssi</vt:lpstr>
      <vt:lpstr>Ratsastuskilpailuihin?</vt:lpstr>
      <vt:lpstr>Ratsastustaidot kisakunnossa</vt:lpstr>
      <vt:lpstr>Hevonen kisakumppanina</vt:lpstr>
      <vt:lpstr>Seuran edustaminen</vt:lpstr>
      <vt:lpstr>Vanhemman vastuu</vt:lpstr>
      <vt:lpstr>Harjoittelu ja valmentautuminen</vt:lpstr>
      <vt:lpstr>Pitääkö sääntöjä noudattaa?</vt:lpstr>
      <vt:lpstr>Kilpailuihin valmistautuminen</vt:lpstr>
      <vt:lpstr>Kisapalvelu KIPA</vt:lpstr>
      <vt:lpstr>PowerPoint-esitys</vt:lpstr>
      <vt:lpstr>Kutsu kisoihin</vt:lpstr>
      <vt:lpstr>Kilpailun järjestäjät</vt:lpstr>
      <vt:lpstr>Toimihenkilöksi?</vt:lpstr>
      <vt:lpstr>Kilpailupäivän aikataulu</vt:lpstr>
      <vt:lpstr>Verryttely</vt:lpstr>
      <vt:lpstr>Kilpailusuoritus</vt:lpstr>
      <vt:lpstr>Kilpailusuorituksen jälkeen</vt:lpstr>
      <vt:lpstr>Kiitä kisajärjestäjiä?</vt:lpstr>
      <vt:lpstr>Kohti tulevia kisoja</vt:lpstr>
    </vt:vector>
  </TitlesOfParts>
  <Company>Ratsastus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Nuori Suomi –ohjaajan peruskurssi</dc:title>
  <dc:creator>Hanna Talvitie</dc:creator>
  <cp:lastModifiedBy>Salli Saarela</cp:lastModifiedBy>
  <cp:revision>191</cp:revision>
  <dcterms:created xsi:type="dcterms:W3CDTF">2009-03-18T13:49:23Z</dcterms:created>
  <dcterms:modified xsi:type="dcterms:W3CDTF">2021-01-28T06:30:35Z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MyDocuments">
    <vt:bool>true</vt:bool>
  </property>
  <property fmtid="{D5CDD505-2E9C-101B-9397-08002B2CF9AE}" pid="3" name="ContentTypeId">
    <vt:lpwstr>0x010100336BDCE7A503E3419ACEE53EB9F9892A</vt:lpwstr>
  </property>
</Properties>
</file>